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3" r:id="rId1"/>
  </p:sldMasterIdLst>
  <p:notesMasterIdLst>
    <p:notesMasterId r:id="rId34"/>
  </p:notesMasterIdLst>
  <p:sldIdLst>
    <p:sldId id="256" r:id="rId2"/>
    <p:sldId id="259" r:id="rId3"/>
    <p:sldId id="263" r:id="rId4"/>
    <p:sldId id="347" r:id="rId5"/>
    <p:sldId id="348" r:id="rId6"/>
    <p:sldId id="349" r:id="rId7"/>
    <p:sldId id="350" r:id="rId8"/>
    <p:sldId id="351" r:id="rId9"/>
    <p:sldId id="352" r:id="rId10"/>
    <p:sldId id="353" r:id="rId11"/>
    <p:sldId id="355" r:id="rId12"/>
    <p:sldId id="356" r:id="rId13"/>
    <p:sldId id="358" r:id="rId14"/>
    <p:sldId id="359" r:id="rId15"/>
    <p:sldId id="360" r:id="rId16"/>
    <p:sldId id="362" r:id="rId17"/>
    <p:sldId id="363" r:id="rId18"/>
    <p:sldId id="364" r:id="rId19"/>
    <p:sldId id="365" r:id="rId20"/>
    <p:sldId id="366" r:id="rId21"/>
    <p:sldId id="367" r:id="rId22"/>
    <p:sldId id="368" r:id="rId23"/>
    <p:sldId id="369" r:id="rId24"/>
    <p:sldId id="370" r:id="rId25"/>
    <p:sldId id="371" r:id="rId26"/>
    <p:sldId id="372" r:id="rId27"/>
    <p:sldId id="373" r:id="rId28"/>
    <p:sldId id="374" r:id="rId29"/>
    <p:sldId id="375" r:id="rId30"/>
    <p:sldId id="376" r:id="rId31"/>
    <p:sldId id="377" r:id="rId32"/>
    <p:sldId id="378" r:id="rId33"/>
  </p:sldIdLst>
  <p:sldSz cx="9144000" cy="5143500" type="screen16x9"/>
  <p:notesSz cx="6858000" cy="9144000"/>
  <p:embeddedFontLst>
    <p:embeddedFont>
      <p:font typeface="Merriweather Light" panose="00000400000000000000" pitchFamily="2" charset="0"/>
      <p:regular r:id="rId35"/>
      <p:bold r:id="rId36"/>
      <p:italic r:id="rId37"/>
      <p:boldItalic r:id="rId38"/>
    </p:embeddedFont>
    <p:embeddedFont>
      <p:font typeface="Montserrat" panose="00000500000000000000" pitchFamily="2" charset="0"/>
      <p:regular r:id="rId39"/>
      <p:bold r:id="rId40"/>
      <p:italic r:id="rId41"/>
      <p:boldItalic r:id="rId42"/>
    </p:embeddedFont>
    <p:embeddedFont>
      <p:font typeface="Vidaloka" panose="020B0604020202020204" charset="0"/>
      <p:regular r:id="rId4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43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CFE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520748C-1E10-49BF-8A8B-0F0CEA2F14E8}">
  <a:tblStyle styleId="{A520748C-1E10-49BF-8A8B-0F0CEA2F14E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1753" autoAdjust="0"/>
  </p:normalViewPr>
  <p:slideViewPr>
    <p:cSldViewPr snapToGrid="0" showGuides="1">
      <p:cViewPr>
        <p:scale>
          <a:sx n="100" d="100"/>
          <a:sy n="100" d="100"/>
        </p:scale>
        <p:origin x="946" y="115"/>
      </p:cViewPr>
      <p:guideLst>
        <p:guide orient="horz" pos="1643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8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9">
          <a:extLst>
            <a:ext uri="{FF2B5EF4-FFF2-40B4-BE49-F238E27FC236}">
              <a16:creationId xmlns:a16="http://schemas.microsoft.com/office/drawing/2014/main" id="{06751316-52E2-2D01-3891-C138E6D64E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g1083f33e91c_0_34:notes">
            <a:extLst>
              <a:ext uri="{FF2B5EF4-FFF2-40B4-BE49-F238E27FC236}">
                <a16:creationId xmlns:a16="http://schemas.microsoft.com/office/drawing/2014/main" id="{0453D822-80DA-A946-2847-567BBC77E4B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1" name="Google Shape;1271;g1083f33e91c_0_34:notes">
            <a:extLst>
              <a:ext uri="{FF2B5EF4-FFF2-40B4-BE49-F238E27FC236}">
                <a16:creationId xmlns:a16="http://schemas.microsoft.com/office/drawing/2014/main" id="{60A51211-1807-DD13-9E7A-F8A016AFCD8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*Linear Regression (Baseline)*     </a:t>
            </a:r>
          </a:p>
          <a:p>
            <a:pPr lvl="1"/>
            <a:r>
              <a:rPr lang="en-US" dirty="0"/>
              <a:t>- Simple and interpretable.     </a:t>
            </a:r>
          </a:p>
          <a:p>
            <a:pPr lvl="1"/>
            <a:r>
              <a:rPr lang="en-US" dirty="0"/>
              <a:t>- Surprisingly effective for short-term predictions.</a:t>
            </a:r>
          </a:p>
          <a:p>
            <a:r>
              <a:rPr lang="en-US" dirty="0"/>
              <a:t>*Ridge Regression*     </a:t>
            </a:r>
          </a:p>
          <a:p>
            <a:pPr lvl="1"/>
            <a:r>
              <a:rPr lang="en-US" dirty="0"/>
              <a:t>- Adds L2 regularization to handle multicollinearity.    </a:t>
            </a:r>
          </a:p>
          <a:p>
            <a:pPr lvl="1"/>
            <a:r>
              <a:rPr lang="en-US" dirty="0"/>
              <a:t> - Tuned using </a:t>
            </a:r>
            <a:r>
              <a:rPr lang="en-US" dirty="0" err="1"/>
              <a:t>Optuna</a:t>
            </a:r>
            <a:r>
              <a:rPr lang="en-US" dirty="0"/>
              <a:t> for optimal hyperparameters.</a:t>
            </a:r>
          </a:p>
          <a:p>
            <a:r>
              <a:rPr lang="en-US" dirty="0"/>
              <a:t>*Support Vector Regression (SVR)*     </a:t>
            </a:r>
          </a:p>
          <a:p>
            <a:pPr lvl="1"/>
            <a:r>
              <a:rPr lang="en-US" dirty="0"/>
              <a:t>- Non-linear model with RBF kernel for capturing complex relationships.     </a:t>
            </a:r>
          </a:p>
          <a:p>
            <a:pPr lvl="1"/>
            <a:r>
              <a:rPr lang="en-US" dirty="0"/>
              <a:t>- Also tuned using </a:t>
            </a:r>
            <a:r>
              <a:rPr lang="en-US" dirty="0" err="1"/>
              <a:t>Optuna</a:t>
            </a:r>
            <a:r>
              <a:rPr lang="en-US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006503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*Tuning Parameters for Ridge &amp; SVR:*  </a:t>
            </a:r>
          </a:p>
          <a:p>
            <a:pPr lvl="1"/>
            <a:r>
              <a:rPr lang="en-US" dirty="0"/>
              <a:t>- *Ridge:* </a:t>
            </a:r>
            <a:r>
              <a:rPr lang="el-GR" dirty="0"/>
              <a:t>α (</a:t>
            </a:r>
            <a:r>
              <a:rPr lang="en-US" dirty="0"/>
              <a:t>L2 penalty) optimized.  </a:t>
            </a:r>
          </a:p>
          <a:p>
            <a:pPr lvl="1"/>
            <a:r>
              <a:rPr lang="en-US" dirty="0"/>
              <a:t>- *SVR:* Kernel parameters (C, epsilon, gamma) optimized.</a:t>
            </a:r>
          </a:p>
          <a:p>
            <a:r>
              <a:rPr lang="en-US" dirty="0"/>
              <a:t>- *Tuning the Autoencoder:*  </a:t>
            </a:r>
          </a:p>
          <a:p>
            <a:pPr lvl="1"/>
            <a:r>
              <a:rPr lang="en-US" dirty="0"/>
              <a:t>- Encoding dimension (10–30)    </a:t>
            </a:r>
          </a:p>
          <a:p>
            <a:pPr lvl="1"/>
            <a:r>
              <a:rPr lang="en-US" dirty="0"/>
              <a:t>- Hidden layer size (128–512)    </a:t>
            </a:r>
          </a:p>
          <a:p>
            <a:pPr lvl="1"/>
            <a:r>
              <a:rPr lang="en-US" dirty="0"/>
              <a:t>- Dropout rate (0.1–0.3)    </a:t>
            </a:r>
          </a:p>
          <a:p>
            <a:pPr lvl="1"/>
            <a:r>
              <a:rPr lang="en-US" dirty="0"/>
              <a:t>- Learning rate, L1 penalty, weight decay</a:t>
            </a:r>
          </a:p>
        </p:txBody>
      </p:sp>
    </p:spTree>
    <p:extLst>
      <p:ext uri="{BB962C8B-B14F-4D97-AF65-F5344CB8AC3E}">
        <p14:creationId xmlns:p14="http://schemas.microsoft.com/office/powerpoint/2010/main" val="11501601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8E4338-86CF-4797-E7F8-8C671E25D9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D371B09-5DAA-3B7A-E158-32B2EC9C0B0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D2BABAB-C69D-11C6-FF22-B5C8AEB002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*Tuning Parameters for Ridge &amp; SVR:*  </a:t>
            </a:r>
          </a:p>
          <a:p>
            <a:pPr lvl="1"/>
            <a:r>
              <a:rPr lang="en-US" dirty="0"/>
              <a:t>- *Ridge:* </a:t>
            </a:r>
            <a:r>
              <a:rPr lang="el-GR" dirty="0"/>
              <a:t>α (</a:t>
            </a:r>
            <a:r>
              <a:rPr lang="en-US" dirty="0"/>
              <a:t>L2 penalty) optimized.  </a:t>
            </a:r>
          </a:p>
          <a:p>
            <a:pPr lvl="1"/>
            <a:r>
              <a:rPr lang="en-US" dirty="0"/>
              <a:t>- *SVR:* Kernel parameters (C, epsilon, gamma) optimized.</a:t>
            </a:r>
          </a:p>
          <a:p>
            <a:r>
              <a:rPr lang="en-US" dirty="0"/>
              <a:t>- *Tuning the Autoencoder:*  </a:t>
            </a:r>
          </a:p>
          <a:p>
            <a:pPr lvl="1"/>
            <a:r>
              <a:rPr lang="en-US" dirty="0"/>
              <a:t>- Encoding dimension (10–30)    </a:t>
            </a:r>
          </a:p>
          <a:p>
            <a:pPr lvl="1"/>
            <a:r>
              <a:rPr lang="en-US" dirty="0"/>
              <a:t>- Hidden layer size (128–512)    </a:t>
            </a:r>
          </a:p>
          <a:p>
            <a:pPr lvl="1"/>
            <a:r>
              <a:rPr lang="en-US" dirty="0"/>
              <a:t>- Dropout rate (0.1–0.3)    </a:t>
            </a:r>
          </a:p>
          <a:p>
            <a:pPr lvl="1"/>
            <a:r>
              <a:rPr lang="en-US" dirty="0"/>
              <a:t>- Learning rate, L1 penalty, weight decay</a:t>
            </a:r>
          </a:p>
        </p:txBody>
      </p:sp>
    </p:spTree>
    <p:extLst>
      <p:ext uri="{BB962C8B-B14F-4D97-AF65-F5344CB8AC3E}">
        <p14:creationId xmlns:p14="http://schemas.microsoft.com/office/powerpoint/2010/main" val="17700078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8">
          <a:extLst>
            <a:ext uri="{FF2B5EF4-FFF2-40B4-BE49-F238E27FC236}">
              <a16:creationId xmlns:a16="http://schemas.microsoft.com/office/drawing/2014/main" id="{ACF4E2CC-170D-9FEC-DF00-276FBE3CFA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9" name="Google Shape;1449;g1083f33e91c_0_215:notes">
            <a:extLst>
              <a:ext uri="{FF2B5EF4-FFF2-40B4-BE49-F238E27FC236}">
                <a16:creationId xmlns:a16="http://schemas.microsoft.com/office/drawing/2014/main" id="{5740CD87-03E0-1E11-30F4-0681667110F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0" name="Google Shape;1450;g1083f33e91c_0_215:notes">
            <a:extLst>
              <a:ext uri="{FF2B5EF4-FFF2-40B4-BE49-F238E27FC236}">
                <a16:creationId xmlns:a16="http://schemas.microsoft.com/office/drawing/2014/main" id="{7EA10987-3044-A8EE-ECDA-6106177501E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58687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63BC4C-E245-0FFF-0560-B28E786B2F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8641C4-894D-FBD8-8791-12DD97CB55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9EFC26D-8B5C-0654-D4FF-34EA57D563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*Tuning Parameters for Ridge &amp; SVR:*  </a:t>
            </a:r>
          </a:p>
          <a:p>
            <a:pPr lvl="1"/>
            <a:r>
              <a:rPr lang="en-US" dirty="0"/>
              <a:t>- *Ridge:* </a:t>
            </a:r>
            <a:r>
              <a:rPr lang="el-GR" dirty="0"/>
              <a:t>α (</a:t>
            </a:r>
            <a:r>
              <a:rPr lang="en-US" dirty="0"/>
              <a:t>L2 penalty) optimized.  </a:t>
            </a:r>
          </a:p>
          <a:p>
            <a:pPr lvl="1"/>
            <a:r>
              <a:rPr lang="en-US" dirty="0"/>
              <a:t>- *SVR:* Kernel parameters (C, epsilon, gamma) optimized.</a:t>
            </a:r>
          </a:p>
          <a:p>
            <a:r>
              <a:rPr lang="en-US" dirty="0"/>
              <a:t>- *Tuning the Autoencoder:*  </a:t>
            </a:r>
          </a:p>
          <a:p>
            <a:pPr lvl="1"/>
            <a:r>
              <a:rPr lang="en-US" dirty="0"/>
              <a:t>- Encoding dimension (10–30)    </a:t>
            </a:r>
          </a:p>
          <a:p>
            <a:pPr lvl="1"/>
            <a:r>
              <a:rPr lang="en-US" dirty="0"/>
              <a:t>- Hidden layer size (128–512)    </a:t>
            </a:r>
          </a:p>
          <a:p>
            <a:pPr lvl="1"/>
            <a:r>
              <a:rPr lang="en-US" dirty="0"/>
              <a:t>- Dropout rate (0.1–0.3)    </a:t>
            </a:r>
          </a:p>
          <a:p>
            <a:pPr lvl="1"/>
            <a:r>
              <a:rPr lang="en-US" dirty="0"/>
              <a:t>- Learning rate, L1 penalty, weight decay</a:t>
            </a:r>
          </a:p>
        </p:txBody>
      </p:sp>
    </p:spTree>
    <p:extLst>
      <p:ext uri="{BB962C8B-B14F-4D97-AF65-F5344CB8AC3E}">
        <p14:creationId xmlns:p14="http://schemas.microsoft.com/office/powerpoint/2010/main" val="25003158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105aad17dc0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105aad17dc0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105aad17dc0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105aad17dc0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9">
          <a:extLst>
            <a:ext uri="{FF2B5EF4-FFF2-40B4-BE49-F238E27FC236}">
              <a16:creationId xmlns:a16="http://schemas.microsoft.com/office/drawing/2014/main" id="{2DAD155C-574A-6736-388C-C708AB3B0C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105aad17dc0_0_95:notes">
            <a:extLst>
              <a:ext uri="{FF2B5EF4-FFF2-40B4-BE49-F238E27FC236}">
                <a16:creationId xmlns:a16="http://schemas.microsoft.com/office/drawing/2014/main" id="{72676E2E-F252-6469-CD42-C68816C5EC8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105aad17dc0_0_95:notes">
            <a:extLst>
              <a:ext uri="{FF2B5EF4-FFF2-40B4-BE49-F238E27FC236}">
                <a16:creationId xmlns:a16="http://schemas.microsoft.com/office/drawing/2014/main" id="{F8A29704-FA1A-EB15-63C4-DE8E262EA68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82175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16773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Dow Jones Industrial Average (DJIA), another key U.S. market index.</a:t>
            </a:r>
          </a:p>
          <a:p>
            <a:r>
              <a:rPr lang="en-US" dirty="0"/>
              <a:t>Hang Seng Index, representing the Hong Kong stock market.</a:t>
            </a:r>
          </a:p>
          <a:p>
            <a:r>
              <a:rPr lang="en-US" dirty="0"/>
              <a:t>S&amp;P 500 index value, a benchmark of the U.S. stock market.</a:t>
            </a:r>
          </a:p>
        </p:txBody>
      </p:sp>
    </p:spTree>
    <p:extLst>
      <p:ext uri="{BB962C8B-B14F-4D97-AF65-F5344CB8AC3E}">
        <p14:creationId xmlns:p14="http://schemas.microsoft.com/office/powerpoint/2010/main" val="5438514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92199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81252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63903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039975" y="1324500"/>
            <a:ext cx="70641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5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040000" y="3377100"/>
            <a:ext cx="7064100" cy="44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cxnSp>
        <p:nvCxnSpPr>
          <p:cNvPr id="11" name="Google Shape;11;p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Google Shape;12;p2"/>
          <p:cNvCxnSpPr/>
          <p:nvPr/>
        </p:nvCxnSpPr>
        <p:spPr>
          <a:xfrm flipH="1">
            <a:off x="-257975" y="-72550"/>
            <a:ext cx="3047400" cy="13464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" name="Google Shape;13;p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" name="Google Shape;14;p2"/>
          <p:cNvCxnSpPr/>
          <p:nvPr/>
        </p:nvCxnSpPr>
        <p:spPr>
          <a:xfrm flipH="1">
            <a:off x="6467450" y="3935375"/>
            <a:ext cx="3047400" cy="13464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30"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62" name="Google Shape;462;p5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3" name="Google Shape;463;p5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4" name="Google Shape;464;p53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5" name="Google Shape;465;p53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6" name="Google Shape;466;p53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7" name="Google Shape;467;p53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1">
  <p:cSld name="CUSTOM_11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 txBox="1">
            <a:spLocks noGrp="1"/>
          </p:cNvSpPr>
          <p:nvPr>
            <p:ph type="title"/>
          </p:nvPr>
        </p:nvSpPr>
        <p:spPr>
          <a:xfrm>
            <a:off x="720000" y="1677218"/>
            <a:ext cx="2336400" cy="4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1" name="Google Shape;91;p14"/>
          <p:cNvSpPr txBox="1">
            <a:spLocks noGrp="1"/>
          </p:cNvSpPr>
          <p:nvPr>
            <p:ph type="title" idx="2" hasCustomPrompt="1"/>
          </p:nvPr>
        </p:nvSpPr>
        <p:spPr>
          <a:xfrm>
            <a:off x="1482600" y="1095325"/>
            <a:ext cx="8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92" name="Google Shape;92;p14"/>
          <p:cNvSpPr txBox="1">
            <a:spLocks noGrp="1"/>
          </p:cNvSpPr>
          <p:nvPr>
            <p:ph type="subTitle" idx="1"/>
          </p:nvPr>
        </p:nvSpPr>
        <p:spPr>
          <a:xfrm>
            <a:off x="720000" y="2081199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4"/>
          <p:cNvSpPr txBox="1">
            <a:spLocks noGrp="1"/>
          </p:cNvSpPr>
          <p:nvPr>
            <p:ph type="title" idx="3"/>
          </p:nvPr>
        </p:nvSpPr>
        <p:spPr>
          <a:xfrm>
            <a:off x="3403800" y="1677218"/>
            <a:ext cx="2336400" cy="4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4" name="Google Shape;94;p14"/>
          <p:cNvSpPr txBox="1">
            <a:spLocks noGrp="1"/>
          </p:cNvSpPr>
          <p:nvPr>
            <p:ph type="title" idx="4" hasCustomPrompt="1"/>
          </p:nvPr>
        </p:nvSpPr>
        <p:spPr>
          <a:xfrm>
            <a:off x="4166400" y="1095325"/>
            <a:ext cx="8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95" name="Google Shape;95;p14"/>
          <p:cNvSpPr txBox="1">
            <a:spLocks noGrp="1"/>
          </p:cNvSpPr>
          <p:nvPr>
            <p:ph type="subTitle" idx="5"/>
          </p:nvPr>
        </p:nvSpPr>
        <p:spPr>
          <a:xfrm>
            <a:off x="3403800" y="2081208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4"/>
          <p:cNvSpPr txBox="1">
            <a:spLocks noGrp="1"/>
          </p:cNvSpPr>
          <p:nvPr>
            <p:ph type="title" idx="6"/>
          </p:nvPr>
        </p:nvSpPr>
        <p:spPr>
          <a:xfrm>
            <a:off x="6087600" y="1677218"/>
            <a:ext cx="2336400" cy="4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7" name="Google Shape;97;p14"/>
          <p:cNvSpPr txBox="1">
            <a:spLocks noGrp="1"/>
          </p:cNvSpPr>
          <p:nvPr>
            <p:ph type="title" idx="7" hasCustomPrompt="1"/>
          </p:nvPr>
        </p:nvSpPr>
        <p:spPr>
          <a:xfrm>
            <a:off x="6850200" y="1095325"/>
            <a:ext cx="8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98" name="Google Shape;98;p14"/>
          <p:cNvSpPr txBox="1">
            <a:spLocks noGrp="1"/>
          </p:cNvSpPr>
          <p:nvPr>
            <p:ph type="subTitle" idx="8"/>
          </p:nvPr>
        </p:nvSpPr>
        <p:spPr>
          <a:xfrm>
            <a:off x="6087600" y="2081208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4"/>
          <p:cNvSpPr txBox="1">
            <a:spLocks noGrp="1"/>
          </p:cNvSpPr>
          <p:nvPr>
            <p:ph type="title" idx="9"/>
          </p:nvPr>
        </p:nvSpPr>
        <p:spPr>
          <a:xfrm>
            <a:off x="720000" y="3313579"/>
            <a:ext cx="2336400" cy="4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0" name="Google Shape;100;p14"/>
          <p:cNvSpPr txBox="1">
            <a:spLocks noGrp="1"/>
          </p:cNvSpPr>
          <p:nvPr>
            <p:ph type="title" idx="13" hasCustomPrompt="1"/>
          </p:nvPr>
        </p:nvSpPr>
        <p:spPr>
          <a:xfrm>
            <a:off x="1482600" y="2714087"/>
            <a:ext cx="8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101" name="Google Shape;101;p14"/>
          <p:cNvSpPr txBox="1">
            <a:spLocks noGrp="1"/>
          </p:cNvSpPr>
          <p:nvPr>
            <p:ph type="subTitle" idx="14"/>
          </p:nvPr>
        </p:nvSpPr>
        <p:spPr>
          <a:xfrm>
            <a:off x="720000" y="3705863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4"/>
          <p:cNvSpPr txBox="1">
            <a:spLocks noGrp="1"/>
          </p:cNvSpPr>
          <p:nvPr>
            <p:ph type="title" idx="15"/>
          </p:nvPr>
        </p:nvSpPr>
        <p:spPr>
          <a:xfrm>
            <a:off x="3403800" y="3313579"/>
            <a:ext cx="2336400" cy="4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3" name="Google Shape;103;p14"/>
          <p:cNvSpPr txBox="1">
            <a:spLocks noGrp="1"/>
          </p:cNvSpPr>
          <p:nvPr>
            <p:ph type="title" idx="16" hasCustomPrompt="1"/>
          </p:nvPr>
        </p:nvSpPr>
        <p:spPr>
          <a:xfrm>
            <a:off x="4166400" y="2714087"/>
            <a:ext cx="8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104" name="Google Shape;104;p14"/>
          <p:cNvSpPr txBox="1">
            <a:spLocks noGrp="1"/>
          </p:cNvSpPr>
          <p:nvPr>
            <p:ph type="subTitle" idx="17"/>
          </p:nvPr>
        </p:nvSpPr>
        <p:spPr>
          <a:xfrm>
            <a:off x="3403800" y="3705863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4"/>
          <p:cNvSpPr txBox="1">
            <a:spLocks noGrp="1"/>
          </p:cNvSpPr>
          <p:nvPr>
            <p:ph type="title" idx="18"/>
          </p:nvPr>
        </p:nvSpPr>
        <p:spPr>
          <a:xfrm>
            <a:off x="6087600" y="3313579"/>
            <a:ext cx="2336400" cy="4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6" name="Google Shape;106;p14"/>
          <p:cNvSpPr txBox="1">
            <a:spLocks noGrp="1"/>
          </p:cNvSpPr>
          <p:nvPr>
            <p:ph type="title" idx="19" hasCustomPrompt="1"/>
          </p:nvPr>
        </p:nvSpPr>
        <p:spPr>
          <a:xfrm>
            <a:off x="6850200" y="2714087"/>
            <a:ext cx="8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107" name="Google Shape;107;p14"/>
          <p:cNvSpPr txBox="1">
            <a:spLocks noGrp="1"/>
          </p:cNvSpPr>
          <p:nvPr>
            <p:ph type="subTitle" idx="20"/>
          </p:nvPr>
        </p:nvSpPr>
        <p:spPr>
          <a:xfrm>
            <a:off x="6087600" y="3705863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4"/>
          <p:cNvSpPr txBox="1">
            <a:spLocks noGrp="1"/>
          </p:cNvSpPr>
          <p:nvPr>
            <p:ph type="title" idx="21"/>
          </p:nvPr>
        </p:nvSpPr>
        <p:spPr>
          <a:xfrm>
            <a:off x="2332400" y="445025"/>
            <a:ext cx="4479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cxnSp>
        <p:nvCxnSpPr>
          <p:cNvPr id="109" name="Google Shape;109;p14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0" name="Google Shape;110;p14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1" name="Google Shape;111;p14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2" name="Google Shape;112;p14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13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7"/>
          <p:cNvSpPr txBox="1">
            <a:spLocks noGrp="1"/>
          </p:cNvSpPr>
          <p:nvPr>
            <p:ph type="subTitle" idx="1"/>
          </p:nvPr>
        </p:nvSpPr>
        <p:spPr>
          <a:xfrm>
            <a:off x="2648400" y="1682000"/>
            <a:ext cx="3847200" cy="237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7" name="Google Shape;127;p17"/>
          <p:cNvSpPr txBox="1">
            <a:spLocks noGrp="1"/>
          </p:cNvSpPr>
          <p:nvPr>
            <p:ph type="title"/>
          </p:nvPr>
        </p:nvSpPr>
        <p:spPr>
          <a:xfrm>
            <a:off x="1732050" y="445025"/>
            <a:ext cx="567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cxnSp>
        <p:nvCxnSpPr>
          <p:cNvPr id="128" name="Google Shape;128;p17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9" name="Google Shape;129;p17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0" name="Google Shape;130;p17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1" name="Google Shape;131;p17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6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0" name="Google Shape;160;p2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1" name="Google Shape;161;p2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2" name="Google Shape;162;p22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3" name="Google Shape;163;p22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4" name="Google Shape;164;p22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5" name="Google Shape;165;p22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6" name="Google Shape;166;p22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36"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6"/>
          <p:cNvSpPr txBox="1">
            <a:spLocks noGrp="1"/>
          </p:cNvSpPr>
          <p:nvPr>
            <p:ph type="subTitle" idx="1"/>
          </p:nvPr>
        </p:nvSpPr>
        <p:spPr>
          <a:xfrm>
            <a:off x="3571925" y="2904446"/>
            <a:ext cx="2015400" cy="4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306" name="Google Shape;306;p36"/>
          <p:cNvSpPr txBox="1">
            <a:spLocks noGrp="1"/>
          </p:cNvSpPr>
          <p:nvPr>
            <p:ph type="subTitle" idx="2"/>
          </p:nvPr>
        </p:nvSpPr>
        <p:spPr>
          <a:xfrm>
            <a:off x="3571925" y="3306722"/>
            <a:ext cx="2015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7" name="Google Shape;307;p36"/>
          <p:cNvSpPr txBox="1">
            <a:spLocks noGrp="1"/>
          </p:cNvSpPr>
          <p:nvPr>
            <p:ph type="subTitle" idx="3"/>
          </p:nvPr>
        </p:nvSpPr>
        <p:spPr>
          <a:xfrm>
            <a:off x="1088400" y="2904446"/>
            <a:ext cx="2015400" cy="4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308" name="Google Shape;308;p36"/>
          <p:cNvSpPr txBox="1">
            <a:spLocks noGrp="1"/>
          </p:cNvSpPr>
          <p:nvPr>
            <p:ph type="subTitle" idx="4"/>
          </p:nvPr>
        </p:nvSpPr>
        <p:spPr>
          <a:xfrm>
            <a:off x="1088400" y="3306722"/>
            <a:ext cx="2015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9" name="Google Shape;309;p36"/>
          <p:cNvSpPr txBox="1">
            <a:spLocks noGrp="1"/>
          </p:cNvSpPr>
          <p:nvPr>
            <p:ph type="subTitle" idx="5"/>
          </p:nvPr>
        </p:nvSpPr>
        <p:spPr>
          <a:xfrm>
            <a:off x="6055450" y="2904446"/>
            <a:ext cx="2015400" cy="4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310" name="Google Shape;310;p36"/>
          <p:cNvSpPr txBox="1">
            <a:spLocks noGrp="1"/>
          </p:cNvSpPr>
          <p:nvPr>
            <p:ph type="subTitle" idx="6"/>
          </p:nvPr>
        </p:nvSpPr>
        <p:spPr>
          <a:xfrm>
            <a:off x="6055450" y="3306722"/>
            <a:ext cx="2015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1" name="Google Shape;311;p36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5517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>
            <a:endParaRPr/>
          </a:p>
        </p:txBody>
      </p:sp>
      <p:cxnSp>
        <p:nvCxnSpPr>
          <p:cNvPr id="312" name="Google Shape;312;p36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3" name="Google Shape;313;p36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4" name="Google Shape;314;p36"/>
          <p:cNvCxnSpPr/>
          <p:nvPr/>
        </p:nvCxnSpPr>
        <p:spPr>
          <a:xfrm>
            <a:off x="7434175" y="-125600"/>
            <a:ext cx="1993200" cy="13302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0"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0" name="Google Shape;450;p50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1" name="Google Shape;451;p50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0_1"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3" name="Google Shape;453;p51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4" name="Google Shape;454;p51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5" name="Google Shape;455;p51"/>
          <p:cNvCxnSpPr/>
          <p:nvPr/>
        </p:nvCxnSpPr>
        <p:spPr>
          <a:xfrm>
            <a:off x="7434175" y="-125600"/>
            <a:ext cx="1993200" cy="13302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6" name="Google Shape;456;p51"/>
          <p:cNvCxnSpPr/>
          <p:nvPr/>
        </p:nvCxnSpPr>
        <p:spPr>
          <a:xfrm>
            <a:off x="-147275" y="3943475"/>
            <a:ext cx="1993200" cy="13302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0_1_1"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8" name="Google Shape;458;p5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9" name="Google Shape;459;p5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0" name="Google Shape;460;p52"/>
          <p:cNvCxnSpPr/>
          <p:nvPr/>
        </p:nvCxnSpPr>
        <p:spPr>
          <a:xfrm flipH="1">
            <a:off x="6772150" y="3663450"/>
            <a:ext cx="2823300" cy="16332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Vidaloka"/>
              <a:buNone/>
              <a:defRPr sz="30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50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8" r:id="rId2"/>
    <p:sldLayoutId id="2147483660" r:id="rId3"/>
    <p:sldLayoutId id="2147483663" r:id="rId4"/>
    <p:sldLayoutId id="2147483668" r:id="rId5"/>
    <p:sldLayoutId id="2147483682" r:id="rId6"/>
    <p:sldLayoutId id="2147483696" r:id="rId7"/>
    <p:sldLayoutId id="2147483697" r:id="rId8"/>
    <p:sldLayoutId id="2147483698" r:id="rId9"/>
    <p:sldLayoutId id="2147483699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59"/>
          <p:cNvSpPr txBox="1">
            <a:spLocks noGrp="1"/>
          </p:cNvSpPr>
          <p:nvPr>
            <p:ph type="ctrTitle"/>
          </p:nvPr>
        </p:nvSpPr>
        <p:spPr>
          <a:xfrm>
            <a:off x="1100860" y="740100"/>
            <a:ext cx="70641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4800" dirty="0"/>
              <a:t>Predicting the S&amp;P 500 with Machine Learning</a:t>
            </a:r>
            <a:endParaRPr sz="4800" dirty="0"/>
          </a:p>
        </p:txBody>
      </p:sp>
      <p:sp>
        <p:nvSpPr>
          <p:cNvPr id="483" name="Google Shape;483;p59"/>
          <p:cNvSpPr txBox="1">
            <a:spLocks noGrp="1"/>
          </p:cNvSpPr>
          <p:nvPr>
            <p:ph type="subTitle" idx="1"/>
          </p:nvPr>
        </p:nvSpPr>
        <p:spPr>
          <a:xfrm>
            <a:off x="2739260" y="2912280"/>
            <a:ext cx="7064100" cy="44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dk1"/>
                </a:solidFill>
              </a:rPr>
              <a:t>Presented by: GHINEA Andrei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dk1"/>
                </a:solidFill>
              </a:rPr>
              <a:t>	             DIACONU Bianca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A992491F-FA59-5C89-50F5-EDB049FA84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showing a red line&#10;&#10;AI-generated content may be incorrect.">
            <a:extLst>
              <a:ext uri="{FF2B5EF4-FFF2-40B4-BE49-F238E27FC236}">
                <a16:creationId xmlns:a16="http://schemas.microsoft.com/office/drawing/2014/main" id="{04B0D301-9849-0C1D-EE9D-735ED998A0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046" y="0"/>
            <a:ext cx="795590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03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0A9BF2C4-95D3-BFB8-66D9-157ADC65DE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showing the growth of a company&#10;&#10;AI-generated content may be incorrect.">
            <a:extLst>
              <a:ext uri="{FF2B5EF4-FFF2-40B4-BE49-F238E27FC236}">
                <a16:creationId xmlns:a16="http://schemas.microsoft.com/office/drawing/2014/main" id="{9C19BECC-02E9-C77B-DB67-17086FF169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680"/>
            <a:ext cx="9144000" cy="4934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2916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46E1F762-E765-A6CF-3664-182DC2F4F8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5260" y="1409700"/>
            <a:ext cx="4396740" cy="3192780"/>
          </a:xfrm>
        </p:spPr>
        <p:txBody>
          <a:bodyPr/>
          <a:lstStyle/>
          <a:p>
            <a:pPr marL="114300" indent="0" algn="ctr">
              <a:buNone/>
            </a:pPr>
            <a:r>
              <a:rPr lang="en-US" sz="1600" b="1" dirty="0"/>
              <a:t>Rolling Window Features</a:t>
            </a:r>
          </a:p>
          <a:p>
            <a:pPr marL="114300" indent="0" algn="ctr">
              <a:buNone/>
            </a:pPr>
            <a:endParaRPr lang="en-US" sz="1600" b="1" dirty="0"/>
          </a:p>
          <a:p>
            <a:r>
              <a:rPr lang="en-US" sz="1600" dirty="0"/>
              <a:t>Mean and standard deviation computed over 7, 14, 30, 90, and 365 days.</a:t>
            </a:r>
          </a:p>
          <a:p>
            <a:pPr marL="114300" indent="0">
              <a:buNone/>
            </a:pPr>
            <a:endParaRPr lang="en-US" sz="1600" dirty="0"/>
          </a:p>
          <a:p>
            <a:r>
              <a:rPr lang="en-US" sz="1600" b="1" dirty="0"/>
              <a:t>Purpose</a:t>
            </a:r>
            <a:r>
              <a:rPr lang="en-US" sz="1600" dirty="0"/>
              <a:t>: Capture short, medium, and long-term trends.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E29F3C1-7056-0271-CA0D-156F1DF37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2050" y="391685"/>
            <a:ext cx="5679900" cy="572700"/>
          </a:xfrm>
        </p:spPr>
        <p:txBody>
          <a:bodyPr/>
          <a:lstStyle/>
          <a:p>
            <a:r>
              <a:rPr lang="en-US" dirty="0"/>
              <a:t>Feature Engineering</a:t>
            </a:r>
            <a:br>
              <a:rPr lang="en-US" dirty="0"/>
            </a:br>
            <a:r>
              <a:rPr lang="en-US" sz="1600" dirty="0"/>
              <a:t>Creating features that capture market trends &amp; relationships</a:t>
            </a:r>
            <a:endParaRPr lang="en-US" dirty="0"/>
          </a:p>
        </p:txBody>
      </p:sp>
      <p:sp>
        <p:nvSpPr>
          <p:cNvPr id="4" name="Subtitle 1">
            <a:extLst>
              <a:ext uri="{FF2B5EF4-FFF2-40B4-BE49-F238E27FC236}">
                <a16:creationId xmlns:a16="http://schemas.microsoft.com/office/drawing/2014/main" id="{1DF2782D-7CC8-35BA-CFBE-DA39771B14E1}"/>
              </a:ext>
            </a:extLst>
          </p:cNvPr>
          <p:cNvSpPr txBox="1">
            <a:spLocks/>
          </p:cNvSpPr>
          <p:nvPr/>
        </p:nvSpPr>
        <p:spPr>
          <a:xfrm>
            <a:off x="4572000" y="1409700"/>
            <a:ext cx="4396740" cy="3192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114300" indent="0" algn="ctr">
              <a:buFont typeface="Montserrat"/>
              <a:buNone/>
            </a:pPr>
            <a:r>
              <a:rPr lang="en-US" sz="1600" b="1" dirty="0"/>
              <a:t>Embeddings from Lagged Features</a:t>
            </a:r>
          </a:p>
          <a:p>
            <a:pPr marL="114300" indent="0" algn="ctr">
              <a:buFont typeface="Montserrat"/>
              <a:buNone/>
            </a:pPr>
            <a:endParaRPr lang="en-US" sz="1600" b="1" dirty="0"/>
          </a:p>
          <a:p>
            <a:r>
              <a:rPr lang="en-US" sz="1600" b="1" dirty="0"/>
              <a:t>Purpose</a:t>
            </a:r>
            <a:r>
              <a:rPr lang="en-US" sz="1600" dirty="0"/>
              <a:t>: Preserve past market patterns, from 1 to 365 days.</a:t>
            </a:r>
          </a:p>
          <a:p>
            <a:endParaRPr lang="en-US" sz="1600" dirty="0"/>
          </a:p>
          <a:p>
            <a:r>
              <a:rPr lang="en-US" sz="1600" dirty="0"/>
              <a:t>Trained an autoencoder to extract latent features.</a:t>
            </a:r>
          </a:p>
          <a:p>
            <a:pPr marL="114300" indent="0">
              <a:buNone/>
            </a:pPr>
            <a:endParaRPr lang="en-US" sz="1600" dirty="0"/>
          </a:p>
          <a:p>
            <a:r>
              <a:rPr lang="en-US" sz="1600" dirty="0"/>
              <a:t>Reduce high-dimensional lagged features into a compact representation.</a:t>
            </a:r>
          </a:p>
        </p:txBody>
      </p:sp>
    </p:spTree>
    <p:extLst>
      <p:ext uri="{BB962C8B-B14F-4D97-AF65-F5344CB8AC3E}">
        <p14:creationId xmlns:p14="http://schemas.microsoft.com/office/powerpoint/2010/main" val="18661742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2">
          <a:extLst>
            <a:ext uri="{FF2B5EF4-FFF2-40B4-BE49-F238E27FC236}">
              <a16:creationId xmlns:a16="http://schemas.microsoft.com/office/drawing/2014/main" id="{0FCC7754-56B5-D57F-1B8F-ACEC76E533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3" name="Google Shape;1273;p104">
            <a:extLst>
              <a:ext uri="{FF2B5EF4-FFF2-40B4-BE49-F238E27FC236}">
                <a16:creationId xmlns:a16="http://schemas.microsoft.com/office/drawing/2014/main" id="{AA0EDE92-69EA-6770-85B7-691FE6C04353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571925" y="2904446"/>
            <a:ext cx="2015400" cy="4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Ridge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Regression</a:t>
            </a:r>
            <a:endParaRPr dirty="0"/>
          </a:p>
        </p:txBody>
      </p:sp>
      <p:sp>
        <p:nvSpPr>
          <p:cNvPr id="1275" name="Google Shape;1275;p104">
            <a:extLst>
              <a:ext uri="{FF2B5EF4-FFF2-40B4-BE49-F238E27FC236}">
                <a16:creationId xmlns:a16="http://schemas.microsoft.com/office/drawing/2014/main" id="{BEE36870-9BFE-B769-C4E3-B0D0F4A916F9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1088400" y="2904446"/>
            <a:ext cx="2015400" cy="4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Linear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Regression</a:t>
            </a:r>
            <a:endParaRPr dirty="0"/>
          </a:p>
        </p:txBody>
      </p:sp>
      <p:sp>
        <p:nvSpPr>
          <p:cNvPr id="1277" name="Google Shape;1277;p104">
            <a:extLst>
              <a:ext uri="{FF2B5EF4-FFF2-40B4-BE49-F238E27FC236}">
                <a16:creationId xmlns:a16="http://schemas.microsoft.com/office/drawing/2014/main" id="{F973CEBC-8F2F-EE98-C6C5-BBACE2F9E0F7}"/>
              </a:ext>
            </a:extLst>
          </p:cNvPr>
          <p:cNvSpPr txBox="1">
            <a:spLocks noGrp="1"/>
          </p:cNvSpPr>
          <p:nvPr>
            <p:ph type="subTitle" idx="5"/>
          </p:nvPr>
        </p:nvSpPr>
        <p:spPr>
          <a:xfrm>
            <a:off x="6055450" y="2904446"/>
            <a:ext cx="2015400" cy="4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Support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Vector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Regression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(SVR)</a:t>
            </a:r>
            <a:endParaRPr dirty="0"/>
          </a:p>
        </p:txBody>
      </p:sp>
      <p:grpSp>
        <p:nvGrpSpPr>
          <p:cNvPr id="1279" name="Google Shape;1279;p104">
            <a:extLst>
              <a:ext uri="{FF2B5EF4-FFF2-40B4-BE49-F238E27FC236}">
                <a16:creationId xmlns:a16="http://schemas.microsoft.com/office/drawing/2014/main" id="{FC553DFD-B725-140E-20DA-AB493A132077}"/>
              </a:ext>
            </a:extLst>
          </p:cNvPr>
          <p:cNvGrpSpPr/>
          <p:nvPr/>
        </p:nvGrpSpPr>
        <p:grpSpPr>
          <a:xfrm>
            <a:off x="1590600" y="1752050"/>
            <a:ext cx="1011000" cy="930000"/>
            <a:chOff x="3173876" y="1739175"/>
            <a:chExt cx="1011000" cy="930000"/>
          </a:xfrm>
        </p:grpSpPr>
        <p:sp>
          <p:nvSpPr>
            <p:cNvPr id="1280" name="Google Shape;1280;p104">
              <a:extLst>
                <a:ext uri="{FF2B5EF4-FFF2-40B4-BE49-F238E27FC236}">
                  <a16:creationId xmlns:a16="http://schemas.microsoft.com/office/drawing/2014/main" id="{0AA34FDD-4960-6B02-BF38-3216CDDC9335}"/>
                </a:ext>
              </a:extLst>
            </p:cNvPr>
            <p:cNvSpPr/>
            <p:nvPr/>
          </p:nvSpPr>
          <p:spPr>
            <a:xfrm>
              <a:off x="3214375" y="1739175"/>
              <a:ext cx="930000" cy="930000"/>
            </a:xfrm>
            <a:prstGeom prst="rect">
              <a:avLst/>
            </a:prstGeom>
            <a:solidFill>
              <a:schemeClr val="lt1"/>
            </a:solidFill>
            <a:ln w="2857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104">
              <a:extLst>
                <a:ext uri="{FF2B5EF4-FFF2-40B4-BE49-F238E27FC236}">
                  <a16:creationId xmlns:a16="http://schemas.microsoft.com/office/drawing/2014/main" id="{ADC3F858-1F1D-5F3C-F065-8D484C3236E9}"/>
                </a:ext>
              </a:extLst>
            </p:cNvPr>
            <p:cNvSpPr txBox="1"/>
            <p:nvPr/>
          </p:nvSpPr>
          <p:spPr>
            <a:xfrm>
              <a:off x="3173876" y="1870425"/>
              <a:ext cx="1011000" cy="667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500" dirty="0">
                  <a:solidFill>
                    <a:schemeClr val="accent1"/>
                  </a:solidFill>
                  <a:latin typeface="Vidaloka"/>
                  <a:ea typeface="Vidaloka"/>
                  <a:cs typeface="Vidaloka"/>
                  <a:sym typeface="Vidaloka"/>
                </a:rPr>
                <a:t>01</a:t>
              </a:r>
              <a:endParaRPr sz="3500" dirty="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endParaRPr>
            </a:p>
          </p:txBody>
        </p:sp>
      </p:grpSp>
      <p:grpSp>
        <p:nvGrpSpPr>
          <p:cNvPr id="1282" name="Google Shape;1282;p104">
            <a:extLst>
              <a:ext uri="{FF2B5EF4-FFF2-40B4-BE49-F238E27FC236}">
                <a16:creationId xmlns:a16="http://schemas.microsoft.com/office/drawing/2014/main" id="{7A5EAE00-75F7-9774-2474-3D5CE89722D5}"/>
              </a:ext>
            </a:extLst>
          </p:cNvPr>
          <p:cNvGrpSpPr/>
          <p:nvPr/>
        </p:nvGrpSpPr>
        <p:grpSpPr>
          <a:xfrm>
            <a:off x="4074125" y="1752050"/>
            <a:ext cx="1011000" cy="930000"/>
            <a:chOff x="3173876" y="1739175"/>
            <a:chExt cx="1011000" cy="930000"/>
          </a:xfrm>
        </p:grpSpPr>
        <p:sp>
          <p:nvSpPr>
            <p:cNvPr id="1283" name="Google Shape;1283;p104">
              <a:extLst>
                <a:ext uri="{FF2B5EF4-FFF2-40B4-BE49-F238E27FC236}">
                  <a16:creationId xmlns:a16="http://schemas.microsoft.com/office/drawing/2014/main" id="{8C7B5526-F87C-190C-32BB-A0FE4FEC3030}"/>
                </a:ext>
              </a:extLst>
            </p:cNvPr>
            <p:cNvSpPr/>
            <p:nvPr/>
          </p:nvSpPr>
          <p:spPr>
            <a:xfrm>
              <a:off x="3214375" y="1739175"/>
              <a:ext cx="930000" cy="930000"/>
            </a:xfrm>
            <a:prstGeom prst="rect">
              <a:avLst/>
            </a:prstGeom>
            <a:solidFill>
              <a:schemeClr val="lt1"/>
            </a:solidFill>
            <a:ln w="2857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104">
              <a:extLst>
                <a:ext uri="{FF2B5EF4-FFF2-40B4-BE49-F238E27FC236}">
                  <a16:creationId xmlns:a16="http://schemas.microsoft.com/office/drawing/2014/main" id="{1E4630BF-0D4B-BC49-F398-C0DE303F5CD4}"/>
                </a:ext>
              </a:extLst>
            </p:cNvPr>
            <p:cNvSpPr txBox="1"/>
            <p:nvPr/>
          </p:nvSpPr>
          <p:spPr>
            <a:xfrm>
              <a:off x="3173876" y="1870425"/>
              <a:ext cx="1011000" cy="667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500">
                  <a:solidFill>
                    <a:schemeClr val="accent1"/>
                  </a:solidFill>
                  <a:latin typeface="Vidaloka"/>
                  <a:ea typeface="Vidaloka"/>
                  <a:cs typeface="Vidaloka"/>
                  <a:sym typeface="Vidaloka"/>
                </a:rPr>
                <a:t>02</a:t>
              </a:r>
              <a:endParaRPr sz="35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endParaRPr>
            </a:p>
          </p:txBody>
        </p:sp>
      </p:grpSp>
      <p:grpSp>
        <p:nvGrpSpPr>
          <p:cNvPr id="1285" name="Google Shape;1285;p104">
            <a:extLst>
              <a:ext uri="{FF2B5EF4-FFF2-40B4-BE49-F238E27FC236}">
                <a16:creationId xmlns:a16="http://schemas.microsoft.com/office/drawing/2014/main" id="{5A3B93A3-593D-0D26-2D0C-7DB997C3B024}"/>
              </a:ext>
            </a:extLst>
          </p:cNvPr>
          <p:cNvGrpSpPr/>
          <p:nvPr/>
        </p:nvGrpSpPr>
        <p:grpSpPr>
          <a:xfrm>
            <a:off x="6557650" y="1752050"/>
            <a:ext cx="1011000" cy="930000"/>
            <a:chOff x="3173876" y="1739175"/>
            <a:chExt cx="1011000" cy="930000"/>
          </a:xfrm>
        </p:grpSpPr>
        <p:sp>
          <p:nvSpPr>
            <p:cNvPr id="1286" name="Google Shape;1286;p104">
              <a:extLst>
                <a:ext uri="{FF2B5EF4-FFF2-40B4-BE49-F238E27FC236}">
                  <a16:creationId xmlns:a16="http://schemas.microsoft.com/office/drawing/2014/main" id="{FA8CE539-0B96-25BA-32E2-85A7E81B9557}"/>
                </a:ext>
              </a:extLst>
            </p:cNvPr>
            <p:cNvSpPr/>
            <p:nvPr/>
          </p:nvSpPr>
          <p:spPr>
            <a:xfrm>
              <a:off x="3214375" y="1739175"/>
              <a:ext cx="930000" cy="930000"/>
            </a:xfrm>
            <a:prstGeom prst="rect">
              <a:avLst/>
            </a:prstGeom>
            <a:solidFill>
              <a:schemeClr val="lt1"/>
            </a:solidFill>
            <a:ln w="2857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104">
              <a:extLst>
                <a:ext uri="{FF2B5EF4-FFF2-40B4-BE49-F238E27FC236}">
                  <a16:creationId xmlns:a16="http://schemas.microsoft.com/office/drawing/2014/main" id="{274B621A-55A3-68EF-B023-7F19162A1091}"/>
                </a:ext>
              </a:extLst>
            </p:cNvPr>
            <p:cNvSpPr txBox="1"/>
            <p:nvPr/>
          </p:nvSpPr>
          <p:spPr>
            <a:xfrm>
              <a:off x="3173876" y="1870425"/>
              <a:ext cx="1011000" cy="667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500">
                  <a:solidFill>
                    <a:schemeClr val="accent1"/>
                  </a:solidFill>
                  <a:latin typeface="Vidaloka"/>
                  <a:ea typeface="Vidaloka"/>
                  <a:cs typeface="Vidaloka"/>
                  <a:sym typeface="Vidaloka"/>
                </a:rPr>
                <a:t>03</a:t>
              </a:r>
              <a:endParaRPr sz="35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endParaRPr>
            </a:p>
          </p:txBody>
        </p:sp>
      </p:grpSp>
      <p:sp>
        <p:nvSpPr>
          <p:cNvPr id="1288" name="Google Shape;1288;p104">
            <a:extLst>
              <a:ext uri="{FF2B5EF4-FFF2-40B4-BE49-F238E27FC236}">
                <a16:creationId xmlns:a16="http://schemas.microsoft.com/office/drawing/2014/main" id="{EB2226B6-51A6-D42B-7E62-F8B66C81183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85824" y="437405"/>
            <a:ext cx="5517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Tested Models</a:t>
            </a:r>
          </a:p>
        </p:txBody>
      </p:sp>
    </p:spTree>
    <p:extLst>
      <p:ext uri="{BB962C8B-B14F-4D97-AF65-F5344CB8AC3E}">
        <p14:creationId xmlns:p14="http://schemas.microsoft.com/office/powerpoint/2010/main" val="5121650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06883A7D-1352-9640-0398-CE42298C41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9510" y="254670"/>
            <a:ext cx="6484980" cy="572700"/>
          </a:xfrm>
        </p:spPr>
        <p:txBody>
          <a:bodyPr/>
          <a:lstStyle/>
          <a:p>
            <a:pPr algn="ctr"/>
            <a:r>
              <a:rPr lang="en-US" dirty="0"/>
              <a:t>Hyperparameter Tuning - </a:t>
            </a:r>
            <a:r>
              <a:rPr lang="en-US" dirty="0" err="1"/>
              <a:t>Optuna</a:t>
            </a:r>
            <a:endParaRPr lang="en-US" dirty="0"/>
          </a:p>
        </p:txBody>
      </p:sp>
      <p:sp>
        <p:nvSpPr>
          <p:cNvPr id="9" name="Subtitle 1">
            <a:extLst>
              <a:ext uri="{FF2B5EF4-FFF2-40B4-BE49-F238E27FC236}">
                <a16:creationId xmlns:a16="http://schemas.microsoft.com/office/drawing/2014/main" id="{1EEA935B-1D98-2449-24F3-1DEF7DA532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5260" y="1409700"/>
            <a:ext cx="4396740" cy="3192780"/>
          </a:xfrm>
        </p:spPr>
        <p:txBody>
          <a:bodyPr/>
          <a:lstStyle/>
          <a:p>
            <a:pPr marL="114300" indent="0" algn="l">
              <a:buNone/>
            </a:pPr>
            <a:r>
              <a:rPr lang="en-US" sz="1600" dirty="0">
                <a:solidFill>
                  <a:schemeClr val="dk2"/>
                </a:solidFill>
                <a:latin typeface="Montserrat"/>
                <a:sym typeface="Montserrat"/>
              </a:rPr>
              <a:t>Used </a:t>
            </a:r>
            <a:r>
              <a:rPr lang="en-US" sz="1600" b="1" dirty="0" err="1">
                <a:solidFill>
                  <a:schemeClr val="dk2"/>
                </a:solidFill>
                <a:latin typeface="Montserrat"/>
                <a:sym typeface="Montserrat"/>
              </a:rPr>
              <a:t>Optuna</a:t>
            </a:r>
            <a:r>
              <a:rPr lang="en-US" sz="1600" dirty="0">
                <a:solidFill>
                  <a:schemeClr val="dk2"/>
                </a:solidFill>
                <a:latin typeface="Montserrat"/>
                <a:sym typeface="Montserrat"/>
              </a:rPr>
              <a:t> in the:</a:t>
            </a:r>
          </a:p>
          <a:p>
            <a:pPr marL="114300" indent="0" algn="l">
              <a:buNone/>
            </a:pPr>
            <a:endParaRPr lang="en-US" sz="1600" dirty="0">
              <a:solidFill>
                <a:schemeClr val="dk2"/>
              </a:solidFill>
              <a:latin typeface="Montserrat"/>
              <a:sym typeface="Montserrat"/>
            </a:endParaRPr>
          </a:p>
          <a:p>
            <a:pPr marL="400050" indent="-285750" algn="l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dk2"/>
                </a:solidFill>
                <a:latin typeface="Montserrat"/>
                <a:sym typeface="Montserrat"/>
              </a:rPr>
              <a:t>Autoencoder</a:t>
            </a:r>
          </a:p>
          <a:p>
            <a:pPr marL="400050" indent="-285750" algn="l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dk2"/>
                </a:solidFill>
                <a:latin typeface="Montserrat"/>
                <a:sym typeface="Montserrat"/>
              </a:rPr>
              <a:t>Ridge Regression</a:t>
            </a:r>
          </a:p>
          <a:p>
            <a:pPr marL="400050" indent="-285750" algn="l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dk2"/>
                </a:solidFill>
                <a:latin typeface="Montserrat"/>
                <a:sym typeface="Montserrat"/>
              </a:rPr>
              <a:t>Support Vector Regression (SVR)</a:t>
            </a:r>
          </a:p>
          <a:p>
            <a:pPr marL="114300" indent="0" algn="l"/>
            <a:endParaRPr lang="en-US" sz="1600" dirty="0">
              <a:solidFill>
                <a:schemeClr val="dk2"/>
              </a:solidFill>
              <a:latin typeface="Montserrat"/>
              <a:sym typeface="Montserrat"/>
            </a:endParaRPr>
          </a:p>
          <a:p>
            <a:pPr marL="400050" indent="-28575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dk2"/>
              </a:solidFill>
              <a:latin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250059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853C14-34A6-BC64-1D09-74073CF212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3AA0FBBD-9513-7B1A-260F-9BE02889C1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9510" y="254670"/>
            <a:ext cx="6484980" cy="572700"/>
          </a:xfrm>
        </p:spPr>
        <p:txBody>
          <a:bodyPr/>
          <a:lstStyle/>
          <a:p>
            <a:pPr algn="ctr"/>
            <a:r>
              <a:rPr lang="en-US" dirty="0"/>
              <a:t>Training Process</a:t>
            </a:r>
          </a:p>
        </p:txBody>
      </p:sp>
      <p:sp>
        <p:nvSpPr>
          <p:cNvPr id="9" name="Subtitle 1">
            <a:extLst>
              <a:ext uri="{FF2B5EF4-FFF2-40B4-BE49-F238E27FC236}">
                <a16:creationId xmlns:a16="http://schemas.microsoft.com/office/drawing/2014/main" id="{6E27C4DA-B44B-46CB-4AF1-6424D0A982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5260" y="1409700"/>
            <a:ext cx="4396740" cy="3192780"/>
          </a:xfrm>
        </p:spPr>
        <p:txBody>
          <a:bodyPr/>
          <a:lstStyle/>
          <a:p>
            <a:pPr marL="114300" indent="0" algn="l"/>
            <a:endParaRPr lang="en-US" sz="1600" dirty="0">
              <a:solidFill>
                <a:schemeClr val="dk2"/>
              </a:solidFill>
              <a:latin typeface="Montserrat"/>
              <a:sym typeface="Montserrat"/>
            </a:endParaRPr>
          </a:p>
          <a:p>
            <a:pPr marL="400050" indent="-28575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dk2"/>
              </a:solidFill>
              <a:latin typeface="Montserrat"/>
              <a:sym typeface="Montserrat"/>
            </a:endParaRP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2128030A-96FE-659E-619A-90EF856F8467}"/>
              </a:ext>
            </a:extLst>
          </p:cNvPr>
          <p:cNvSpPr txBox="1">
            <a:spLocks/>
          </p:cNvSpPr>
          <p:nvPr/>
        </p:nvSpPr>
        <p:spPr>
          <a:xfrm>
            <a:off x="327660" y="1562100"/>
            <a:ext cx="7208520" cy="3192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algn="l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dk2"/>
                </a:solidFill>
                <a:latin typeface="Montserrat"/>
                <a:sym typeface="Montserrat"/>
              </a:rPr>
              <a:t>Data Preparation</a:t>
            </a:r>
          </a:p>
          <a:p>
            <a:pPr lvl="1" algn="l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dk2"/>
                </a:solidFill>
                <a:latin typeface="Montserrat"/>
                <a:sym typeface="Montserrat"/>
              </a:rPr>
              <a:t>Train-test</a:t>
            </a:r>
            <a:r>
              <a:rPr lang="en-US" sz="1600" dirty="0">
                <a:solidFill>
                  <a:schemeClr val="dk2"/>
                </a:solidFill>
                <a:latin typeface="Montserrat"/>
                <a:sym typeface="Montserrat"/>
              </a:rPr>
              <a:t> split (</a:t>
            </a:r>
            <a:r>
              <a:rPr lang="en-US" sz="1600" b="1" dirty="0">
                <a:solidFill>
                  <a:schemeClr val="dk2"/>
                </a:solidFill>
                <a:latin typeface="Montserrat"/>
                <a:sym typeface="Montserrat"/>
              </a:rPr>
              <a:t>80%-20% </a:t>
            </a:r>
            <a:r>
              <a:rPr lang="en-US" sz="1600" dirty="0">
                <a:solidFill>
                  <a:schemeClr val="dk2"/>
                </a:solidFill>
                <a:latin typeface="Montserrat"/>
                <a:sym typeface="Montserrat"/>
              </a:rPr>
              <a:t>based on time).</a:t>
            </a:r>
          </a:p>
          <a:p>
            <a:pPr lvl="1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dk2"/>
                </a:solidFill>
                <a:latin typeface="Montserrat"/>
                <a:sym typeface="Montserrat"/>
              </a:rPr>
              <a:t>Ensured only past data was used for predictions.</a:t>
            </a:r>
          </a:p>
          <a:p>
            <a:pPr lvl="1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dk2"/>
                </a:solidFill>
                <a:latin typeface="Montserrat"/>
                <a:sym typeface="Montserrat"/>
              </a:rPr>
              <a:t>Used </a:t>
            </a:r>
            <a:r>
              <a:rPr lang="en-US" sz="1600" b="1" dirty="0">
                <a:solidFill>
                  <a:schemeClr val="dk2"/>
                </a:solidFill>
                <a:latin typeface="Montserrat"/>
                <a:sym typeface="Montserrat"/>
              </a:rPr>
              <a:t>both</a:t>
            </a:r>
            <a:r>
              <a:rPr lang="en-US" sz="1600" dirty="0">
                <a:solidFill>
                  <a:schemeClr val="dk2"/>
                </a:solidFill>
                <a:latin typeface="Montserrat"/>
                <a:sym typeface="Montserrat"/>
              </a:rPr>
              <a:t> the original features and the newly created ones</a:t>
            </a:r>
          </a:p>
          <a:p>
            <a:pPr marL="114300" indent="0" algn="l"/>
            <a:endParaRPr lang="en-US" sz="1600" dirty="0">
              <a:solidFill>
                <a:schemeClr val="dk2"/>
              </a:solidFill>
              <a:latin typeface="Montserrat"/>
              <a:sym typeface="Montserrat"/>
            </a:endParaRPr>
          </a:p>
          <a:p>
            <a:pPr marL="400050" indent="-285750" algn="l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dk2"/>
                </a:solidFill>
                <a:latin typeface="Montserrat"/>
                <a:sym typeface="Montserrat"/>
              </a:rPr>
              <a:t>Prediction Targets</a:t>
            </a:r>
          </a:p>
          <a:p>
            <a:pPr marL="857250" lvl="1" indent="-28575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dk2"/>
                </a:solidFill>
                <a:latin typeface="Montserrat"/>
                <a:sym typeface="Montserrat"/>
              </a:rPr>
              <a:t>Next 1, 7, 14, 21, 28 days.</a:t>
            </a:r>
          </a:p>
          <a:p>
            <a:pPr marL="857250" lvl="1" indent="-28575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dk2"/>
              </a:solidFill>
              <a:latin typeface="Montserrat"/>
              <a:sym typeface="Montserrat"/>
            </a:endParaRPr>
          </a:p>
          <a:p>
            <a:pPr marL="114300" indent="0" algn="l"/>
            <a:endParaRPr lang="en-US" sz="1600" dirty="0">
              <a:solidFill>
                <a:schemeClr val="dk2"/>
              </a:solidFill>
              <a:latin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41303097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451">
          <a:extLst>
            <a:ext uri="{FF2B5EF4-FFF2-40B4-BE49-F238E27FC236}">
              <a16:creationId xmlns:a16="http://schemas.microsoft.com/office/drawing/2014/main" id="{9D49410C-AF6A-B9D9-AEE5-FC17D3AE91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2" name="Google Shape;1452;p112">
            <a:extLst>
              <a:ext uri="{FF2B5EF4-FFF2-40B4-BE49-F238E27FC236}">
                <a16:creationId xmlns:a16="http://schemas.microsoft.com/office/drawing/2014/main" id="{4601555F-5764-5A04-8E39-04D51967B61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113718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Results</a:t>
            </a:r>
            <a:endParaRPr dirty="0"/>
          </a:p>
        </p:txBody>
      </p:sp>
      <p:graphicFrame>
        <p:nvGraphicFramePr>
          <p:cNvPr id="1453" name="Google Shape;1453;p112">
            <a:extLst>
              <a:ext uri="{FF2B5EF4-FFF2-40B4-BE49-F238E27FC236}">
                <a16:creationId xmlns:a16="http://schemas.microsoft.com/office/drawing/2014/main" id="{B1501FDC-1CE5-5BD8-FE22-310669D35CD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48706186"/>
              </p:ext>
            </p:extLst>
          </p:nvPr>
        </p:nvGraphicFramePr>
        <p:xfrm>
          <a:off x="441877" y="816395"/>
          <a:ext cx="8260246" cy="4213387"/>
        </p:xfrm>
        <a:graphic>
          <a:graphicData uri="http://schemas.openxmlformats.org/drawingml/2006/table">
            <a:tbl>
              <a:tblPr>
                <a:noFill/>
                <a:tableStyleId>{A520748C-1E10-49BF-8A8B-0F0CEA2F14E8}</a:tableStyleId>
              </a:tblPr>
              <a:tblGrid>
                <a:gridCol w="122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01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70123">
                  <a:extLst>
                    <a:ext uri="{9D8B030D-6E8A-4147-A177-3AD203B41FA5}">
                      <a16:colId xmlns:a16="http://schemas.microsoft.com/office/drawing/2014/main" val="224593875"/>
                    </a:ext>
                  </a:extLst>
                </a:gridCol>
                <a:gridCol w="1224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24000">
                  <a:extLst>
                    <a:ext uri="{9D8B030D-6E8A-4147-A177-3AD203B41FA5}">
                      <a16:colId xmlns:a16="http://schemas.microsoft.com/office/drawing/2014/main" val="3516830279"/>
                    </a:ext>
                  </a:extLst>
                </a:gridCol>
                <a:gridCol w="1224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24000">
                  <a:extLst>
                    <a:ext uri="{9D8B030D-6E8A-4147-A177-3AD203B41FA5}">
                      <a16:colId xmlns:a16="http://schemas.microsoft.com/office/drawing/2014/main" val="2053015109"/>
                    </a:ext>
                  </a:extLst>
                </a:gridCol>
              </a:tblGrid>
              <a:tr h="500368"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0" i="0" u="none" strike="noStrike" cap="none" dirty="0">
                          <a:solidFill>
                            <a:srgbClr val="011635"/>
                          </a:solidFill>
                          <a:latin typeface="Vidaloka"/>
                          <a:sym typeface="Arial"/>
                        </a:rPr>
                        <a:t>Days</a:t>
                      </a:r>
                      <a:endParaRPr sz="2400" b="0" i="0" u="none" strike="noStrike" cap="none" dirty="0">
                        <a:solidFill>
                          <a:srgbClr val="011635"/>
                        </a:solidFill>
                        <a:latin typeface="Vidaloka"/>
                        <a:sym typeface="Arial"/>
                      </a:endParaRPr>
                    </a:p>
                  </a:txBody>
                  <a:tcPr marL="91425" marR="91425" marT="91425" marB="91425" anchor="b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dirty="0">
                          <a:solidFill>
                            <a:srgbClr val="011635"/>
                          </a:solidFill>
                          <a:latin typeface="Vidaloka"/>
                          <a:ea typeface="Vidaloka"/>
                          <a:cs typeface="Vidaloka"/>
                          <a:sym typeface="Vidaloka"/>
                        </a:rPr>
                        <a:t>Linear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dirty="0">
                          <a:solidFill>
                            <a:srgbClr val="011635"/>
                          </a:solidFill>
                          <a:latin typeface="Vidaloka"/>
                          <a:ea typeface="Vidaloka"/>
                          <a:cs typeface="Vidaloka"/>
                          <a:sym typeface="Vidaloka"/>
                        </a:rPr>
                        <a:t>Regression</a:t>
                      </a:r>
                      <a:endParaRPr sz="2400" dirty="0">
                        <a:solidFill>
                          <a:srgbClr val="011635"/>
                        </a:solidFill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 dirty="0">
                        <a:solidFill>
                          <a:srgbClr val="011635"/>
                        </a:solidFill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dirty="0">
                          <a:solidFill>
                            <a:srgbClr val="011635"/>
                          </a:solidFill>
                          <a:latin typeface="Vidaloka"/>
                          <a:ea typeface="Vidaloka"/>
                          <a:cs typeface="Vidaloka"/>
                          <a:sym typeface="Vidaloka"/>
                        </a:rPr>
                        <a:t>Ridge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dirty="0">
                          <a:solidFill>
                            <a:srgbClr val="011635"/>
                          </a:solidFill>
                          <a:latin typeface="Vidaloka"/>
                          <a:ea typeface="Vidaloka"/>
                          <a:cs typeface="Vidaloka"/>
                          <a:sym typeface="Vidaloka"/>
                        </a:rPr>
                        <a:t>Regression</a:t>
                      </a:r>
                      <a:endParaRPr sz="2400" dirty="0">
                        <a:solidFill>
                          <a:srgbClr val="011635"/>
                        </a:solidFill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 dirty="0">
                        <a:solidFill>
                          <a:srgbClr val="011635"/>
                        </a:solidFill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dirty="0">
                          <a:solidFill>
                            <a:srgbClr val="011635"/>
                          </a:solidFill>
                          <a:latin typeface="Vidaloka"/>
                          <a:ea typeface="Vidaloka"/>
                          <a:cs typeface="Vidaloka"/>
                          <a:sym typeface="Vidaloka"/>
                        </a:rPr>
                        <a:t>SVR</a:t>
                      </a:r>
                      <a:endParaRPr sz="2400" dirty="0">
                        <a:solidFill>
                          <a:srgbClr val="011635"/>
                        </a:solidFill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 dirty="0">
                        <a:solidFill>
                          <a:srgbClr val="011635"/>
                        </a:solidFill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036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dirty="0">
                          <a:solidFill>
                            <a:srgbClr val="011635"/>
                          </a:solidFill>
                          <a:latin typeface="Vidaloka"/>
                          <a:ea typeface="Vidaloka"/>
                          <a:cs typeface="Vidaloka"/>
                          <a:sym typeface="Vidaloka"/>
                        </a:rPr>
                        <a:t>MSE</a:t>
                      </a:r>
                      <a:endParaRPr sz="2400" dirty="0">
                        <a:solidFill>
                          <a:srgbClr val="011635"/>
                        </a:solidFill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dirty="0">
                          <a:solidFill>
                            <a:srgbClr val="011635"/>
                          </a:solidFill>
                          <a:latin typeface="Vidaloka"/>
                          <a:ea typeface="Vidaloka"/>
                          <a:cs typeface="Vidaloka"/>
                          <a:sym typeface="Vidaloka"/>
                        </a:rPr>
                        <a:t>R²</a:t>
                      </a:r>
                      <a:endParaRPr sz="2400" dirty="0">
                        <a:solidFill>
                          <a:srgbClr val="011635"/>
                        </a:solidFill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011635"/>
                          </a:solidFill>
                          <a:latin typeface="Vidaloka"/>
                          <a:ea typeface="Vidaloka"/>
                          <a:cs typeface="Vidaloka"/>
                          <a:sym typeface="Vidaloka"/>
                        </a:rPr>
                        <a:t>MSE</a:t>
                      </a: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011635"/>
                          </a:solidFill>
                          <a:latin typeface="Vidaloka"/>
                          <a:ea typeface="Vidaloka"/>
                          <a:cs typeface="Vidaloka"/>
                          <a:sym typeface="Vidaloka"/>
                        </a:rPr>
                        <a:t>R²</a:t>
                      </a: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011635"/>
                          </a:solidFill>
                          <a:latin typeface="Vidaloka"/>
                          <a:ea typeface="Vidaloka"/>
                          <a:cs typeface="Vidaloka"/>
                          <a:sym typeface="Vidaloka"/>
                        </a:rPr>
                        <a:t>MSE</a:t>
                      </a: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011635"/>
                          </a:solidFill>
                          <a:latin typeface="Vidaloka"/>
                          <a:ea typeface="Vidaloka"/>
                          <a:cs typeface="Vidaloka"/>
                          <a:sym typeface="Vidaloka"/>
                        </a:rPr>
                        <a:t>R²</a:t>
                      </a: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50130185"/>
                  </a:ext>
                </a:extLst>
              </a:tr>
              <a:tr h="50036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dirty="0">
                          <a:solidFill>
                            <a:srgbClr val="011635"/>
                          </a:solidFill>
                          <a:latin typeface="Vidaloka"/>
                          <a:ea typeface="Vidaloka"/>
                          <a:cs typeface="Vidaloka"/>
                          <a:sym typeface="Vidaloka"/>
                        </a:rPr>
                        <a:t>1</a:t>
                      </a:r>
                      <a:endParaRPr sz="2400" dirty="0">
                        <a:solidFill>
                          <a:srgbClr val="011635"/>
                        </a:solidFill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</a:t>
                      </a:r>
                      <a:endParaRPr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</a:t>
                      </a:r>
                      <a:endParaRPr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</a:t>
                      </a:r>
                      <a:endParaRPr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</a:t>
                      </a:r>
                      <a:endParaRPr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0.0007</a:t>
                      </a:r>
                      <a:endParaRPr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0.975</a:t>
                      </a:r>
                      <a:endParaRPr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596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400" dirty="0">
                          <a:solidFill>
                            <a:srgbClr val="011635"/>
                          </a:solidFill>
                          <a:latin typeface="Vidaloka"/>
                          <a:ea typeface="Vidaloka"/>
                          <a:cs typeface="Vidaloka"/>
                          <a:sym typeface="Vidaloka"/>
                        </a:rPr>
                        <a:t>7</a:t>
                      </a:r>
                      <a:endParaRPr sz="2400" dirty="0">
                        <a:solidFill>
                          <a:srgbClr val="011635"/>
                        </a:solidFill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0.0003</a:t>
                      </a:r>
                      <a:endParaRPr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0.99</a:t>
                      </a:r>
                      <a:endParaRPr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0.0002</a:t>
                      </a:r>
                      <a:endParaRPr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0.991</a:t>
                      </a:r>
                      <a:endParaRPr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0.0006</a:t>
                      </a:r>
                      <a:endParaRPr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0.977</a:t>
                      </a:r>
                      <a:endParaRPr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036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dirty="0">
                          <a:solidFill>
                            <a:srgbClr val="011635"/>
                          </a:solidFill>
                          <a:latin typeface="Vidaloka"/>
                          <a:ea typeface="Vidaloka"/>
                          <a:cs typeface="Vidaloka"/>
                          <a:sym typeface="Vidaloka"/>
                        </a:rPr>
                        <a:t>14</a:t>
                      </a:r>
                      <a:endParaRPr sz="2400" dirty="0">
                        <a:solidFill>
                          <a:srgbClr val="011635"/>
                        </a:solidFill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0.0007</a:t>
                      </a:r>
                      <a:endParaRPr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0.974</a:t>
                      </a:r>
                      <a:endParaRPr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0.0006</a:t>
                      </a:r>
                      <a:endParaRPr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0.976</a:t>
                      </a:r>
                      <a:endParaRPr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0.0011</a:t>
                      </a: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0.958</a:t>
                      </a: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036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dirty="0">
                          <a:solidFill>
                            <a:srgbClr val="011635"/>
                          </a:solidFill>
                          <a:latin typeface="Vidaloka"/>
                          <a:ea typeface="Vidaloka"/>
                          <a:cs typeface="Vidaloka"/>
                          <a:sym typeface="Vidaloka"/>
                        </a:rPr>
                        <a:t>21</a:t>
                      </a:r>
                      <a:endParaRPr sz="2400" dirty="0">
                        <a:solidFill>
                          <a:srgbClr val="011635"/>
                        </a:solidFill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0.00095</a:t>
                      </a:r>
                      <a:endParaRPr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0.964</a:t>
                      </a:r>
                      <a:endParaRPr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0.0009</a:t>
                      </a:r>
                      <a:endParaRPr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0.965</a:t>
                      </a:r>
                      <a:endParaRPr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0.001</a:t>
                      </a: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0.962</a:t>
                      </a: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61529426"/>
                  </a:ext>
                </a:extLst>
              </a:tr>
              <a:tr h="50036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dirty="0">
                          <a:solidFill>
                            <a:srgbClr val="011635"/>
                          </a:solidFill>
                          <a:latin typeface="Vidaloka"/>
                          <a:ea typeface="Vidaloka"/>
                          <a:cs typeface="Vidaloka"/>
                          <a:sym typeface="Vidaloka"/>
                        </a:rPr>
                        <a:t>28</a:t>
                      </a:r>
                      <a:endParaRPr sz="2400" dirty="0">
                        <a:solidFill>
                          <a:srgbClr val="011635"/>
                        </a:solidFill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0.00115</a:t>
                      </a:r>
                      <a:endParaRPr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0.956</a:t>
                      </a:r>
                      <a:endParaRPr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0.0011</a:t>
                      </a:r>
                      <a:endParaRPr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0.959</a:t>
                      </a:r>
                      <a:endParaRPr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0.0014</a:t>
                      </a: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0.948</a:t>
                      </a: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92487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846233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graph of a graph&#10;&#10;AI-generated content may be incorrect.">
            <a:extLst>
              <a:ext uri="{FF2B5EF4-FFF2-40B4-BE49-F238E27FC236}">
                <a16:creationId xmlns:a16="http://schemas.microsoft.com/office/drawing/2014/main" id="{3FF6EAE6-2116-F2BA-35E8-C681D1F6D1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810" y="0"/>
            <a:ext cx="7645470" cy="4930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9135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950F8D03-5643-4264-3819-4474C54CFA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with blue and orange lines&#10;&#10;AI-generated content may be incorrect.">
            <a:extLst>
              <a:ext uri="{FF2B5EF4-FFF2-40B4-BE49-F238E27FC236}">
                <a16:creationId xmlns:a16="http://schemas.microsoft.com/office/drawing/2014/main" id="{52703A1F-CF73-3A87-A549-680FF8FE45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328" y="0"/>
            <a:ext cx="7699264" cy="4965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7366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3B740822-1D43-7848-79AB-DAD2159F26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of a graph&#10;&#10;AI-generated content may be incorrect.">
            <a:extLst>
              <a:ext uri="{FF2B5EF4-FFF2-40B4-BE49-F238E27FC236}">
                <a16:creationId xmlns:a16="http://schemas.microsoft.com/office/drawing/2014/main" id="{269C0C55-EA61-2A27-40EB-9B8FC2AE52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090" y="0"/>
            <a:ext cx="7837502" cy="5054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6654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62"/>
          <p:cNvSpPr txBox="1">
            <a:spLocks noGrp="1"/>
          </p:cNvSpPr>
          <p:nvPr>
            <p:ph type="title"/>
          </p:nvPr>
        </p:nvSpPr>
        <p:spPr>
          <a:xfrm>
            <a:off x="720000" y="1677218"/>
            <a:ext cx="2336400" cy="4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Project Overview</a:t>
            </a:r>
            <a:endParaRPr dirty="0"/>
          </a:p>
        </p:txBody>
      </p:sp>
      <p:sp>
        <p:nvSpPr>
          <p:cNvPr id="514" name="Google Shape;514;p62"/>
          <p:cNvSpPr txBox="1">
            <a:spLocks noGrp="1"/>
          </p:cNvSpPr>
          <p:nvPr>
            <p:ph type="title" idx="4"/>
          </p:nvPr>
        </p:nvSpPr>
        <p:spPr>
          <a:xfrm>
            <a:off x="4166400" y="1095325"/>
            <a:ext cx="8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515" name="Google Shape;515;p62"/>
          <p:cNvSpPr txBox="1">
            <a:spLocks noGrp="1"/>
          </p:cNvSpPr>
          <p:nvPr>
            <p:ph type="title" idx="13"/>
          </p:nvPr>
        </p:nvSpPr>
        <p:spPr>
          <a:xfrm>
            <a:off x="1482600" y="2714087"/>
            <a:ext cx="8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516" name="Google Shape;516;p62"/>
          <p:cNvSpPr txBox="1">
            <a:spLocks noGrp="1"/>
          </p:cNvSpPr>
          <p:nvPr>
            <p:ph type="title" idx="2"/>
          </p:nvPr>
        </p:nvSpPr>
        <p:spPr>
          <a:xfrm>
            <a:off x="1482600" y="1095325"/>
            <a:ext cx="8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517" name="Google Shape;517;p62"/>
          <p:cNvSpPr txBox="1">
            <a:spLocks noGrp="1"/>
          </p:cNvSpPr>
          <p:nvPr>
            <p:ph type="title" idx="3"/>
          </p:nvPr>
        </p:nvSpPr>
        <p:spPr>
          <a:xfrm>
            <a:off x="3403800" y="1677218"/>
            <a:ext cx="2336400" cy="4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Dataset Overview </a:t>
            </a:r>
            <a:endParaRPr dirty="0"/>
          </a:p>
        </p:txBody>
      </p:sp>
      <p:sp>
        <p:nvSpPr>
          <p:cNvPr id="519" name="Google Shape;519;p62"/>
          <p:cNvSpPr txBox="1">
            <a:spLocks noGrp="1"/>
          </p:cNvSpPr>
          <p:nvPr>
            <p:ph type="title" idx="6"/>
          </p:nvPr>
        </p:nvSpPr>
        <p:spPr>
          <a:xfrm>
            <a:off x="6087600" y="1677218"/>
            <a:ext cx="2336400" cy="4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Data Analysis</a:t>
            </a:r>
            <a:endParaRPr dirty="0"/>
          </a:p>
        </p:txBody>
      </p:sp>
      <p:sp>
        <p:nvSpPr>
          <p:cNvPr id="520" name="Google Shape;520;p62"/>
          <p:cNvSpPr txBox="1">
            <a:spLocks noGrp="1"/>
          </p:cNvSpPr>
          <p:nvPr>
            <p:ph type="title" idx="7"/>
          </p:nvPr>
        </p:nvSpPr>
        <p:spPr>
          <a:xfrm>
            <a:off x="6850200" y="1095325"/>
            <a:ext cx="8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521" name="Google Shape;521;p62"/>
          <p:cNvSpPr txBox="1">
            <a:spLocks noGrp="1"/>
          </p:cNvSpPr>
          <p:nvPr>
            <p:ph type="title" idx="9"/>
          </p:nvPr>
        </p:nvSpPr>
        <p:spPr>
          <a:xfrm>
            <a:off x="720000" y="3313579"/>
            <a:ext cx="2336400" cy="4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SzPts val="1100"/>
            </a:pPr>
            <a:r>
              <a:rPr lang="en-US" dirty="0"/>
              <a:t>Feature Engineering</a:t>
            </a:r>
            <a:endParaRPr dirty="0"/>
          </a:p>
        </p:txBody>
      </p:sp>
      <p:sp>
        <p:nvSpPr>
          <p:cNvPr id="524" name="Google Shape;524;p62"/>
          <p:cNvSpPr txBox="1">
            <a:spLocks noGrp="1"/>
          </p:cNvSpPr>
          <p:nvPr>
            <p:ph type="title" idx="16"/>
          </p:nvPr>
        </p:nvSpPr>
        <p:spPr>
          <a:xfrm>
            <a:off x="4166400" y="2714087"/>
            <a:ext cx="8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527" name="Google Shape;527;p62"/>
          <p:cNvSpPr txBox="1">
            <a:spLocks noGrp="1"/>
          </p:cNvSpPr>
          <p:nvPr>
            <p:ph type="title" idx="19"/>
          </p:nvPr>
        </p:nvSpPr>
        <p:spPr>
          <a:xfrm>
            <a:off x="6850200" y="2714087"/>
            <a:ext cx="8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529" name="Google Shape;529;p62"/>
          <p:cNvSpPr txBox="1">
            <a:spLocks noGrp="1"/>
          </p:cNvSpPr>
          <p:nvPr>
            <p:ph type="title" idx="21"/>
          </p:nvPr>
        </p:nvSpPr>
        <p:spPr>
          <a:xfrm>
            <a:off x="2332350" y="159507"/>
            <a:ext cx="4479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Table of contents</a:t>
            </a:r>
            <a:endParaRPr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7179E5F7-A930-5BBF-4367-09C8A4E3BAA1}"/>
              </a:ext>
            </a:extLst>
          </p:cNvPr>
          <p:cNvSpPr>
            <a:spLocks noGrp="1"/>
          </p:cNvSpPr>
          <p:nvPr>
            <p:ph type="title" idx="15"/>
          </p:nvPr>
        </p:nvSpPr>
        <p:spPr/>
        <p:txBody>
          <a:bodyPr/>
          <a:lstStyle/>
          <a:p>
            <a:r>
              <a:rPr lang="en-US" dirty="0"/>
              <a:t>Training</a:t>
            </a:r>
            <a:br>
              <a:rPr lang="en-US" dirty="0"/>
            </a:br>
            <a:r>
              <a:rPr lang="en-US" dirty="0"/>
              <a:t>Process</a:t>
            </a: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5B181C50-67A4-BDAD-9097-0A9F7F22C1A7}"/>
              </a:ext>
            </a:extLst>
          </p:cNvPr>
          <p:cNvSpPr>
            <a:spLocks noGrp="1"/>
          </p:cNvSpPr>
          <p:nvPr>
            <p:ph type="title" idx="18"/>
          </p:nvPr>
        </p:nvSpPr>
        <p:spPr>
          <a:xfrm>
            <a:off x="6087600" y="3313579"/>
            <a:ext cx="2500140" cy="405000"/>
          </a:xfrm>
        </p:spPr>
        <p:txBody>
          <a:bodyPr/>
          <a:lstStyle/>
          <a:p>
            <a:r>
              <a:rPr lang="en-US" dirty="0"/>
              <a:t>Results &amp; Conclusions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5E9411E2-078D-8F89-0AF0-6E89A11E0B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of a graph&#10;&#10;AI-generated content may be incorrect.">
            <a:extLst>
              <a:ext uri="{FF2B5EF4-FFF2-40B4-BE49-F238E27FC236}">
                <a16:creationId xmlns:a16="http://schemas.microsoft.com/office/drawing/2014/main" id="{2E5FA53D-CE0E-002D-55A9-FC1410B8E8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328" y="89149"/>
            <a:ext cx="7699264" cy="4965202"/>
          </a:xfrm>
          <a:prstGeom prst="rect">
            <a:avLst/>
          </a:prstGeom>
        </p:spPr>
      </p:pic>
      <p:pic>
        <p:nvPicPr>
          <p:cNvPr id="3" name="Picture 2" descr="A graph with blue and orange lines&#10;&#10;AI-generated content may be incorrect.">
            <a:extLst>
              <a:ext uri="{FF2B5EF4-FFF2-40B4-BE49-F238E27FC236}">
                <a16:creationId xmlns:a16="http://schemas.microsoft.com/office/drawing/2014/main" id="{D1981694-533E-9CD7-3142-7172A809F1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130" y="0"/>
            <a:ext cx="7837502" cy="5054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0801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DCF73E49-A7BA-D480-C345-9244F4D437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of a graph&#10;&#10;AI-generated content may be incorrect.">
            <a:extLst>
              <a:ext uri="{FF2B5EF4-FFF2-40B4-BE49-F238E27FC236}">
                <a16:creationId xmlns:a16="http://schemas.microsoft.com/office/drawing/2014/main" id="{B277B6C7-F28D-7A4E-6886-3A712F2710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130" y="0"/>
            <a:ext cx="7837502" cy="5054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5722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8552C1C3-3D8F-D32F-104A-A5559E2931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with numbers and lines&#10;&#10;AI-generated content may be incorrect.">
            <a:extLst>
              <a:ext uri="{FF2B5EF4-FFF2-40B4-BE49-F238E27FC236}">
                <a16:creationId xmlns:a16="http://schemas.microsoft.com/office/drawing/2014/main" id="{82E9C5B8-5882-A72E-FDEB-6425BB6B6C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130" y="0"/>
            <a:ext cx="7837502" cy="5054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9366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EBB7837F-BF7A-6C4A-9AF3-1F721EE9C7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with blue and orange lines&#10;&#10;AI-generated content may be incorrect.">
            <a:extLst>
              <a:ext uri="{FF2B5EF4-FFF2-40B4-BE49-F238E27FC236}">
                <a16:creationId xmlns:a16="http://schemas.microsoft.com/office/drawing/2014/main" id="{70A0899E-F01E-CF8D-30C7-C8AE17EB05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841" y="53340"/>
            <a:ext cx="7754791" cy="5001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5051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504533D1-0D57-64DF-7832-E6DE968871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stock market&#10;&#10;AI-generated content may be incorrect.">
            <a:extLst>
              <a:ext uri="{FF2B5EF4-FFF2-40B4-BE49-F238E27FC236}">
                <a16:creationId xmlns:a16="http://schemas.microsoft.com/office/drawing/2014/main" id="{0B009937-5FFC-EB42-5030-8E0F7C0091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235" y="0"/>
            <a:ext cx="7869397" cy="5074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588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14781107-19BA-AE15-D91F-F15329A9B4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with blue and orange lines&#10;&#10;AI-generated content may be incorrect.">
            <a:extLst>
              <a:ext uri="{FF2B5EF4-FFF2-40B4-BE49-F238E27FC236}">
                <a16:creationId xmlns:a16="http://schemas.microsoft.com/office/drawing/2014/main" id="{564A5D48-A73A-4AB9-3F6B-F87AEFA047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130" y="0"/>
            <a:ext cx="7837502" cy="5054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9902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3C43DE1A-EE64-375C-1FDD-9D8B80175E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aph of a stock market&#10;&#10;AI-generated content may be incorrect.">
            <a:extLst>
              <a:ext uri="{FF2B5EF4-FFF2-40B4-BE49-F238E27FC236}">
                <a16:creationId xmlns:a16="http://schemas.microsoft.com/office/drawing/2014/main" id="{9C7D4ADD-F39A-77ED-3F3E-7BC58403F5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130" y="0"/>
            <a:ext cx="7837502" cy="5054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1545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2C1905EE-3EF8-A276-D17D-D29BB49BF1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stock market&#10;&#10;AI-generated content may be incorrect.">
            <a:extLst>
              <a:ext uri="{FF2B5EF4-FFF2-40B4-BE49-F238E27FC236}">
                <a16:creationId xmlns:a16="http://schemas.microsoft.com/office/drawing/2014/main" id="{C5036213-9F2F-D020-C63F-2C49F0C04D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130" y="0"/>
            <a:ext cx="7837502" cy="5054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9384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6A3FBA3C-C288-2FF4-0117-12131054D3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of a graph&#10;&#10;AI-generated content may be incorrect.">
            <a:extLst>
              <a:ext uri="{FF2B5EF4-FFF2-40B4-BE49-F238E27FC236}">
                <a16:creationId xmlns:a16="http://schemas.microsoft.com/office/drawing/2014/main" id="{0CEB339C-8411-F482-4CED-3E6F39D44D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130" y="0"/>
            <a:ext cx="7837502" cy="5054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6331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E6F039B4-C188-9312-7376-702D4E7ADA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stock market&#10;&#10;AI-generated content may be incorrect.">
            <a:extLst>
              <a:ext uri="{FF2B5EF4-FFF2-40B4-BE49-F238E27FC236}">
                <a16:creationId xmlns:a16="http://schemas.microsoft.com/office/drawing/2014/main" id="{F950B68E-4D7A-A511-9461-F8E61FA5EA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130" y="0"/>
            <a:ext cx="7837502" cy="5054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9975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66"/>
          <p:cNvSpPr txBox="1">
            <a:spLocks noGrp="1"/>
          </p:cNvSpPr>
          <p:nvPr>
            <p:ph type="subTitle" idx="1"/>
          </p:nvPr>
        </p:nvSpPr>
        <p:spPr>
          <a:xfrm>
            <a:off x="724800" y="1026680"/>
            <a:ext cx="8419200" cy="237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Clr>
                <a:schemeClr val="dk1"/>
              </a:buClr>
              <a:buSzPts val="1100"/>
              <a:buNone/>
            </a:pPr>
            <a:r>
              <a:rPr lang="en-US" sz="2400" b="1" dirty="0"/>
              <a:t>Goal: </a:t>
            </a:r>
            <a:r>
              <a:rPr lang="en-US" sz="2000" dirty="0"/>
              <a:t>Predict the S&amp;P 500 index value for multiple future time horizons (</a:t>
            </a:r>
            <a:r>
              <a:rPr lang="en-US" sz="2000" b="1" dirty="0"/>
              <a:t>1, 7, 14, 21, 28 </a:t>
            </a:r>
            <a:r>
              <a:rPr lang="en-US" sz="2000" dirty="0"/>
              <a:t>days ahead).</a:t>
            </a:r>
          </a:p>
          <a:p>
            <a:pPr marL="0" lvl="0" indent="0">
              <a:buClr>
                <a:schemeClr val="dk1"/>
              </a:buClr>
              <a:buSzPts val="1100"/>
              <a:buNone/>
            </a:pPr>
            <a:endParaRPr lang="en-US" sz="2000" dirty="0"/>
          </a:p>
          <a:p>
            <a:pPr marL="0" lvl="0" indent="0">
              <a:buClr>
                <a:schemeClr val="dk1"/>
              </a:buClr>
              <a:buSzPts val="1100"/>
              <a:buNone/>
            </a:pPr>
            <a:r>
              <a:rPr lang="en-US" sz="2000" b="1" dirty="0"/>
              <a:t>Dataset: </a:t>
            </a:r>
            <a:r>
              <a:rPr lang="en-US" sz="2000" dirty="0"/>
              <a:t>34-year daily stock dataset (1990–2024)</a:t>
            </a:r>
          </a:p>
          <a:p>
            <a:pPr marL="0" lvl="0" indent="0">
              <a:buClr>
                <a:schemeClr val="dk1"/>
              </a:buClr>
              <a:buSzPts val="1100"/>
              <a:buNone/>
            </a:pPr>
            <a:endParaRPr lang="en-US" sz="2000" dirty="0"/>
          </a:p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-US" sz="2000" b="1" dirty="0"/>
              <a:t>Approach: </a:t>
            </a:r>
          </a:p>
          <a:p>
            <a:pPr marL="342900">
              <a:buClr>
                <a:schemeClr val="dk1"/>
              </a:buClr>
              <a:buSzPts val="1100"/>
            </a:pPr>
            <a:r>
              <a:rPr lang="en-US" sz="2000" b="1" dirty="0"/>
              <a:t>Feature Engineering </a:t>
            </a:r>
            <a:r>
              <a:rPr lang="en-US" sz="2000" dirty="0"/>
              <a:t>for better trend detection.</a:t>
            </a:r>
          </a:p>
          <a:p>
            <a:pPr marL="342900">
              <a:buClr>
                <a:schemeClr val="dk1"/>
              </a:buClr>
              <a:buSzPts val="1100"/>
            </a:pPr>
            <a:r>
              <a:rPr lang="en-US" sz="2000" dirty="0"/>
              <a:t>Using </a:t>
            </a:r>
            <a:r>
              <a:rPr lang="en-US" sz="2000" b="1" dirty="0"/>
              <a:t>three</a:t>
            </a:r>
            <a:r>
              <a:rPr lang="en-US" sz="2000" dirty="0"/>
              <a:t> different regression </a:t>
            </a:r>
            <a:r>
              <a:rPr lang="en-US" sz="2000" b="1" dirty="0"/>
              <a:t>models</a:t>
            </a:r>
            <a:r>
              <a:rPr lang="en-US" sz="2000" dirty="0"/>
              <a:t>.</a:t>
            </a:r>
          </a:p>
          <a:p>
            <a:pPr marL="342900">
              <a:buClr>
                <a:schemeClr val="dk1"/>
              </a:buClr>
              <a:buSzPts val="1100"/>
            </a:pPr>
            <a:r>
              <a:rPr lang="en-US" sz="2000" dirty="0"/>
              <a:t>Optimizing hyperparameters using </a:t>
            </a:r>
            <a:r>
              <a:rPr lang="en-US" sz="2000" b="1" dirty="0" err="1"/>
              <a:t>Optuna</a:t>
            </a:r>
            <a:r>
              <a:rPr lang="en-US" sz="2000" dirty="0"/>
              <a:t>.</a:t>
            </a:r>
          </a:p>
          <a:p>
            <a:pPr marL="342900">
              <a:buClr>
                <a:schemeClr val="dk1"/>
              </a:buClr>
              <a:buSzPts val="1100"/>
            </a:pPr>
            <a:endParaRPr lang="en-US" sz="2000" dirty="0"/>
          </a:p>
          <a:p>
            <a:pPr marL="0" lvl="0" indent="0">
              <a:buClr>
                <a:schemeClr val="dk1"/>
              </a:buClr>
              <a:buSzPts val="1100"/>
              <a:buNone/>
            </a:pPr>
            <a:endParaRPr lang="en-US" sz="2000" dirty="0"/>
          </a:p>
          <a:p>
            <a:pPr marL="0" lvl="0" indent="0">
              <a:buClr>
                <a:schemeClr val="dk1"/>
              </a:buClr>
              <a:buSzPts val="1100"/>
              <a:buNone/>
            </a:pPr>
            <a:endParaRPr sz="2000" dirty="0"/>
          </a:p>
        </p:txBody>
      </p:sp>
      <p:sp>
        <p:nvSpPr>
          <p:cNvPr id="554" name="Google Shape;554;p66"/>
          <p:cNvSpPr txBox="1">
            <a:spLocks noGrp="1"/>
          </p:cNvSpPr>
          <p:nvPr>
            <p:ph type="title"/>
          </p:nvPr>
        </p:nvSpPr>
        <p:spPr>
          <a:xfrm>
            <a:off x="1732050" y="200096"/>
            <a:ext cx="567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Project Overview</a:t>
            </a:r>
            <a:endParaRPr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6FA617D5-32D2-E5DC-37C2-FE900B4E44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stock market&#10;&#10;AI-generated content may be incorrect.">
            <a:extLst>
              <a:ext uri="{FF2B5EF4-FFF2-40B4-BE49-F238E27FC236}">
                <a16:creationId xmlns:a16="http://schemas.microsoft.com/office/drawing/2014/main" id="{643FD6B3-2DE5-C3F4-0B53-51B342680D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368" y="89149"/>
            <a:ext cx="7699264" cy="4965202"/>
          </a:xfrm>
          <a:prstGeom prst="rect">
            <a:avLst/>
          </a:prstGeom>
        </p:spPr>
      </p:pic>
      <p:pic>
        <p:nvPicPr>
          <p:cNvPr id="4" name="Picture 3" descr="A graph with blue and orange lines&#10;&#10;AI-generated content may be incorrect.">
            <a:extLst>
              <a:ext uri="{FF2B5EF4-FFF2-40B4-BE49-F238E27FC236}">
                <a16:creationId xmlns:a16="http://schemas.microsoft.com/office/drawing/2014/main" id="{FEA4F5D8-CB70-929C-AD88-A7789EAC45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130" y="0"/>
            <a:ext cx="7837502" cy="5054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3009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2D95F93F-90B0-2002-56AA-90D28E9994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with blue and orange lines&#10;&#10;AI-generated content may be incorrect.">
            <a:extLst>
              <a:ext uri="{FF2B5EF4-FFF2-40B4-BE49-F238E27FC236}">
                <a16:creationId xmlns:a16="http://schemas.microsoft.com/office/drawing/2014/main" id="{55D1D310-BA9C-20FB-B5FA-A5448107CD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130" y="0"/>
            <a:ext cx="7837502" cy="5054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0295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1A378E-13B8-882D-BC7C-2E8106A6EF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F471D85F-6A4B-0A2D-162B-D55E468C09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9510" y="254670"/>
            <a:ext cx="6484980" cy="572700"/>
          </a:xfrm>
        </p:spPr>
        <p:txBody>
          <a:bodyPr/>
          <a:lstStyle/>
          <a:p>
            <a:pPr algn="ctr"/>
            <a:r>
              <a:rPr lang="en-US" dirty="0"/>
              <a:t>Conclusions</a:t>
            </a:r>
          </a:p>
        </p:txBody>
      </p:sp>
      <p:sp>
        <p:nvSpPr>
          <p:cNvPr id="9" name="Subtitle 1">
            <a:extLst>
              <a:ext uri="{FF2B5EF4-FFF2-40B4-BE49-F238E27FC236}">
                <a16:creationId xmlns:a16="http://schemas.microsoft.com/office/drawing/2014/main" id="{5D3E642A-BD0F-A85F-3899-F19909F8B1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5260" y="1409700"/>
            <a:ext cx="4396740" cy="3192780"/>
          </a:xfrm>
        </p:spPr>
        <p:txBody>
          <a:bodyPr/>
          <a:lstStyle/>
          <a:p>
            <a:pPr marL="114300" indent="0" algn="l"/>
            <a:endParaRPr lang="en-US" sz="1600" dirty="0">
              <a:solidFill>
                <a:schemeClr val="dk2"/>
              </a:solidFill>
              <a:latin typeface="Montserrat"/>
              <a:sym typeface="Montserrat"/>
            </a:endParaRPr>
          </a:p>
          <a:p>
            <a:pPr marL="400050" indent="-28575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dk2"/>
              </a:solidFill>
              <a:latin typeface="Montserrat"/>
              <a:sym typeface="Montserrat"/>
            </a:endParaRP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68511E29-5942-3F7A-991E-067CAF69B494}"/>
              </a:ext>
            </a:extLst>
          </p:cNvPr>
          <p:cNvSpPr txBox="1">
            <a:spLocks/>
          </p:cNvSpPr>
          <p:nvPr/>
        </p:nvSpPr>
        <p:spPr>
          <a:xfrm>
            <a:off x="327660" y="1562100"/>
            <a:ext cx="7208520" cy="3192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algn="l"/>
            <a:r>
              <a:rPr lang="en-US" sz="1600" b="1" dirty="0">
                <a:solidFill>
                  <a:schemeClr val="dk2"/>
                </a:solidFill>
                <a:latin typeface="Montserrat"/>
              </a:rPr>
              <a:t>Feature Engineering</a:t>
            </a:r>
            <a:r>
              <a:rPr lang="en-US" sz="1600" dirty="0">
                <a:solidFill>
                  <a:schemeClr val="dk2"/>
                </a:solidFill>
                <a:latin typeface="Montserrat"/>
              </a:rPr>
              <a:t>:</a:t>
            </a:r>
          </a:p>
          <a:p>
            <a:pPr lvl="1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dk2"/>
                </a:solidFill>
                <a:latin typeface="Montserrat"/>
              </a:rPr>
              <a:t>Used rolling windows and lagged features to capture market trends over different timeframes.</a:t>
            </a:r>
          </a:p>
          <a:p>
            <a:pPr marL="114300" indent="0" algn="l"/>
            <a:endParaRPr lang="en-US" sz="1600" b="1" dirty="0">
              <a:solidFill>
                <a:schemeClr val="dk2"/>
              </a:solidFill>
              <a:latin typeface="Montserrat"/>
            </a:endParaRPr>
          </a:p>
          <a:p>
            <a:pPr marL="114300" indent="0" algn="l"/>
            <a:r>
              <a:rPr lang="en-US" sz="1600" b="1" dirty="0">
                <a:solidFill>
                  <a:schemeClr val="dk2"/>
                </a:solidFill>
                <a:latin typeface="Montserrat"/>
              </a:rPr>
              <a:t>Predictive Models</a:t>
            </a:r>
            <a:r>
              <a:rPr lang="en-US" sz="1600" dirty="0">
                <a:solidFill>
                  <a:schemeClr val="dk2"/>
                </a:solidFill>
                <a:latin typeface="Montserrat"/>
              </a:rPr>
              <a:t>:</a:t>
            </a:r>
          </a:p>
          <a:p>
            <a:pPr lvl="1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dk2"/>
                </a:solidFill>
                <a:latin typeface="Montserrat"/>
              </a:rPr>
              <a:t>Tested Linear Regression, Ridge Regression, and SVR for forecasting the S&amp;P 500.</a:t>
            </a:r>
          </a:p>
          <a:p>
            <a:pPr lvl="1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dk2"/>
                </a:solidFill>
                <a:latin typeface="Montserrat"/>
              </a:rPr>
              <a:t>Ridge Regression performed the best, followed by Linear Regression and SVR.</a:t>
            </a:r>
          </a:p>
          <a:p>
            <a:pPr marL="1028700" lvl="2" indent="0" algn="l"/>
            <a:endParaRPr lang="en-US" sz="1600" dirty="0">
              <a:solidFill>
                <a:schemeClr val="dk2"/>
              </a:solidFill>
              <a:latin typeface="Montserrat"/>
              <a:sym typeface="Montserrat"/>
            </a:endParaRPr>
          </a:p>
          <a:p>
            <a:pPr marL="114300" indent="0" algn="l"/>
            <a:endParaRPr lang="en-US" sz="1600" dirty="0">
              <a:solidFill>
                <a:schemeClr val="dk2"/>
              </a:solidFill>
              <a:latin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2737634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2">
          <a:extLst>
            <a:ext uri="{FF2B5EF4-FFF2-40B4-BE49-F238E27FC236}">
              <a16:creationId xmlns:a16="http://schemas.microsoft.com/office/drawing/2014/main" id="{61450D47-6223-0985-36D1-437A705672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66">
            <a:extLst>
              <a:ext uri="{FF2B5EF4-FFF2-40B4-BE49-F238E27FC236}">
                <a16:creationId xmlns:a16="http://schemas.microsoft.com/office/drawing/2014/main" id="{0DD7B45B-247D-CA4D-B026-13293A19CD27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66914" y="1417785"/>
            <a:ext cx="3925026" cy="4573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Clr>
                <a:schemeClr val="dk1"/>
              </a:buClr>
              <a:buSzPts val="1100"/>
            </a:pPr>
            <a:r>
              <a:rPr lang="en-US" b="1" dirty="0"/>
              <a:t>34 years (1990–2024)</a:t>
            </a:r>
            <a:r>
              <a:rPr lang="en-US" dirty="0"/>
              <a:t> of financial data</a:t>
            </a:r>
          </a:p>
          <a:p>
            <a:pPr marL="285750" indent="-285750">
              <a:buClr>
                <a:schemeClr val="dk1"/>
              </a:buClr>
              <a:buSzPts val="1100"/>
            </a:pPr>
            <a:endParaRPr lang="en-US" b="1" dirty="0"/>
          </a:p>
          <a:p>
            <a:pPr marL="0" indent="0">
              <a:buClr>
                <a:schemeClr val="dk1"/>
              </a:buClr>
              <a:buSzPts val="1100"/>
              <a:buNone/>
            </a:pPr>
            <a:br>
              <a:rPr lang="en-US" b="1" dirty="0"/>
            </a:br>
            <a:endParaRPr b="1" dirty="0"/>
          </a:p>
        </p:txBody>
      </p:sp>
      <p:sp>
        <p:nvSpPr>
          <p:cNvPr id="554" name="Google Shape;554;p66">
            <a:extLst>
              <a:ext uri="{FF2B5EF4-FFF2-40B4-BE49-F238E27FC236}">
                <a16:creationId xmlns:a16="http://schemas.microsoft.com/office/drawing/2014/main" id="{F2D79D5D-DD89-FE08-5A01-7A8C28C52E7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32050" y="228546"/>
            <a:ext cx="567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Dataset Overview:</a:t>
            </a:r>
            <a:br>
              <a:rPr lang="en-US" dirty="0"/>
            </a:br>
            <a:r>
              <a:rPr lang="en-US" dirty="0"/>
              <a:t>Key Financial &amp; Economic Data</a:t>
            </a:r>
            <a:endParaRPr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7C9BCF7E-EDBA-45D5-5EFD-9DC944035D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1952708"/>
              </p:ext>
            </p:extLst>
          </p:nvPr>
        </p:nvGraphicFramePr>
        <p:xfrm>
          <a:off x="932906" y="1936174"/>
          <a:ext cx="7893747" cy="2765744"/>
        </p:xfrm>
        <a:graphic>
          <a:graphicData uri="http://schemas.openxmlformats.org/drawingml/2006/table">
            <a:tbl>
              <a:tblPr>
                <a:noFill/>
                <a:tableStyleId>{A520748C-1E10-49BF-8A8B-0F0CEA2F14E8}</a:tableStyleId>
              </a:tblPr>
              <a:tblGrid>
                <a:gridCol w="1665747">
                  <a:extLst>
                    <a:ext uri="{9D8B030D-6E8A-4147-A177-3AD203B41FA5}">
                      <a16:colId xmlns:a16="http://schemas.microsoft.com/office/drawing/2014/main" val="2850088960"/>
                    </a:ext>
                  </a:extLst>
                </a:gridCol>
                <a:gridCol w="2664000">
                  <a:extLst>
                    <a:ext uri="{9D8B030D-6E8A-4147-A177-3AD203B41FA5}">
                      <a16:colId xmlns:a16="http://schemas.microsoft.com/office/drawing/2014/main" val="587036395"/>
                    </a:ext>
                  </a:extLst>
                </a:gridCol>
                <a:gridCol w="3564000">
                  <a:extLst>
                    <a:ext uri="{9D8B030D-6E8A-4147-A177-3AD203B41FA5}">
                      <a16:colId xmlns:a16="http://schemas.microsoft.com/office/drawing/2014/main" val="31189231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i="0" u="none" strike="noStrike" cap="none" dirty="0">
                          <a:solidFill>
                            <a:schemeClr val="dk1"/>
                          </a:solidFill>
                          <a:latin typeface="Vidaloka"/>
                          <a:sym typeface="Arial"/>
                        </a:rPr>
                        <a:t>Category</a:t>
                      </a:r>
                      <a:endParaRPr sz="1600" b="0" i="0" u="none" strike="noStrike" cap="none" dirty="0">
                        <a:solidFill>
                          <a:schemeClr val="dk1"/>
                        </a:solidFill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i="0" u="none" strike="noStrike" cap="none" dirty="0">
                          <a:solidFill>
                            <a:schemeClr val="dk1"/>
                          </a:solidFill>
                          <a:latin typeface="Vidaloka"/>
                          <a:cs typeface="Arial"/>
                          <a:sym typeface="Arial"/>
                        </a:rPr>
                        <a:t>Examples</a:t>
                      </a:r>
                      <a:endParaRPr sz="1600" b="0" i="0" u="none" strike="noStrike" cap="none" dirty="0">
                        <a:solidFill>
                          <a:schemeClr val="dk1"/>
                        </a:solidFill>
                        <a:latin typeface="Vidaloka"/>
                        <a:ea typeface="Vidaloka"/>
                        <a:cs typeface="Arial"/>
                        <a:sym typeface="Vidaloka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i="0" u="none" strike="noStrike" cap="none" dirty="0">
                          <a:solidFill>
                            <a:schemeClr val="dk1"/>
                          </a:solidFill>
                          <a:latin typeface="Vidaloka"/>
                          <a:cs typeface="Arial"/>
                          <a:sym typeface="Arial"/>
                        </a:rPr>
                        <a:t>What It Measures?</a:t>
                      </a:r>
                      <a:endParaRPr sz="1600" b="0" i="0" u="none" strike="noStrike" cap="none" dirty="0">
                        <a:solidFill>
                          <a:schemeClr val="dk1"/>
                        </a:solidFill>
                        <a:latin typeface="Vidaloka"/>
                        <a:ea typeface="Vidaloka"/>
                        <a:cs typeface="Arial"/>
                        <a:sym typeface="Vidaloka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7541207"/>
                  </a:ext>
                </a:extLst>
              </a:tr>
              <a:tr h="60431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400" b="1" i="0" u="none" strike="noStrike" cap="none" dirty="0">
                          <a:solidFill>
                            <a:schemeClr val="dk1"/>
                          </a:solidFill>
                          <a:latin typeface="Montserrat"/>
                          <a:sym typeface="Arial"/>
                        </a:rPr>
                        <a:t>Stock Market</a:t>
                      </a:r>
                      <a:endParaRPr sz="1400" b="1" i="0" u="none" strike="noStrike" cap="none" dirty="0">
                        <a:solidFill>
                          <a:schemeClr val="dk1"/>
                        </a:solidFill>
                        <a:latin typeface="Montserrat"/>
                        <a:sym typeface="Arial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u="none" strike="noStrike" cap="none" dirty="0">
                          <a:solidFill>
                            <a:schemeClr val="dk2"/>
                          </a:solidFill>
                          <a:latin typeface="Montserrat"/>
                          <a:sym typeface="Montserrat"/>
                        </a:rPr>
                        <a:t>sp500</a:t>
                      </a:r>
                      <a:r>
                        <a:rPr lang="en-US" sz="1400" b="0" i="0" u="none" strike="noStrike" cap="none" dirty="0">
                          <a:solidFill>
                            <a:schemeClr val="dk2"/>
                          </a:solidFill>
                          <a:latin typeface="Montserrat"/>
                          <a:cs typeface="Arial"/>
                          <a:sym typeface="Arial"/>
                        </a:rPr>
                        <a:t>, </a:t>
                      </a:r>
                      <a:r>
                        <a:rPr lang="en-US" sz="1400" b="0" i="0" u="none" strike="noStrike" cap="none" dirty="0" err="1">
                          <a:solidFill>
                            <a:schemeClr val="dk2"/>
                          </a:solidFill>
                          <a:latin typeface="Montserrat"/>
                          <a:cs typeface="Arial"/>
                          <a:sym typeface="Arial"/>
                        </a:rPr>
                        <a:t>djia</a:t>
                      </a:r>
                      <a:r>
                        <a:rPr lang="en-US" sz="1400" b="0" i="0" u="none" strike="noStrike" cap="none" dirty="0">
                          <a:solidFill>
                            <a:schemeClr val="dk2"/>
                          </a:solidFill>
                          <a:latin typeface="Montserrat"/>
                          <a:cs typeface="Arial"/>
                          <a:sym typeface="Arial"/>
                        </a:rPr>
                        <a:t>, </a:t>
                      </a:r>
                      <a:r>
                        <a:rPr lang="en-US" sz="1400" b="0" i="0" u="none" strike="noStrike" cap="none" dirty="0" err="1">
                          <a:solidFill>
                            <a:schemeClr val="dk2"/>
                          </a:solidFill>
                          <a:latin typeface="Montserrat"/>
                          <a:cs typeface="Arial"/>
                          <a:sym typeface="Arial"/>
                        </a:rPr>
                        <a:t>hsi</a:t>
                      </a:r>
                      <a:endParaRPr lang="en-US" sz="1400" b="0" i="0" u="none" strike="noStrike" cap="none" dirty="0">
                        <a:solidFill>
                          <a:schemeClr val="dk2"/>
                        </a:solidFill>
                        <a:latin typeface="Montserrat"/>
                        <a:cs typeface="Arial"/>
                        <a:sym typeface="Arial"/>
                      </a:endParaRPr>
                    </a:p>
                  </a:txBody>
                  <a:tcPr anchor="ctr">
                    <a:lnL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chemeClr val="dk2"/>
                          </a:solidFill>
                          <a:latin typeface="Montserrat"/>
                          <a:cs typeface="Arial"/>
                          <a:sym typeface="Arial"/>
                        </a:rPr>
                        <a:t>U.S. &amp; Global Market Trends</a:t>
                      </a:r>
                      <a:endParaRPr sz="1400" b="0" i="0" u="none" strike="noStrike" cap="none" dirty="0">
                        <a:solidFill>
                          <a:schemeClr val="dk2"/>
                        </a:solidFill>
                        <a:latin typeface="Montserrat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8423797"/>
                  </a:ext>
                </a:extLst>
              </a:tr>
              <a:tr h="562583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400" b="1" i="0" u="none" strike="noStrike" cap="none" dirty="0">
                          <a:solidFill>
                            <a:schemeClr val="dk1"/>
                          </a:solidFill>
                          <a:latin typeface="Montserrat"/>
                          <a:cs typeface="Arial"/>
                          <a:sym typeface="Arial"/>
                        </a:rPr>
                        <a:t>Trading Volume</a:t>
                      </a:r>
                    </a:p>
                  </a:txBody>
                  <a:tcPr anchor="ctr">
                    <a:lnL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chemeClr val="dk2"/>
                          </a:solidFill>
                          <a:latin typeface="Montserrat"/>
                          <a:cs typeface="Arial"/>
                          <a:sym typeface="Arial"/>
                        </a:rPr>
                        <a:t>sp500_volume, </a:t>
                      </a:r>
                      <a:r>
                        <a:rPr lang="en-US" sz="1400" b="0" i="0" u="none" strike="noStrike" cap="none" dirty="0" err="1">
                          <a:solidFill>
                            <a:schemeClr val="dk2"/>
                          </a:solidFill>
                          <a:latin typeface="Montserrat"/>
                          <a:cs typeface="Arial"/>
                          <a:sym typeface="Arial"/>
                        </a:rPr>
                        <a:t>djia_volume</a:t>
                      </a:r>
                      <a:endParaRPr sz="1400" b="0" i="0" u="none" strike="noStrike" cap="none" dirty="0">
                        <a:solidFill>
                          <a:schemeClr val="dk2"/>
                        </a:solidFill>
                        <a:latin typeface="Montserrat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chemeClr val="dk2"/>
                          </a:solidFill>
                          <a:latin typeface="Montserrat"/>
                          <a:cs typeface="Arial"/>
                          <a:sym typeface="Arial"/>
                        </a:rPr>
                        <a:t>Investor Activity &amp; Liquidity</a:t>
                      </a:r>
                      <a:endParaRPr sz="1400" b="0" i="0" u="none" strike="noStrike" cap="none" dirty="0">
                        <a:solidFill>
                          <a:schemeClr val="dk2"/>
                        </a:solidFill>
                        <a:latin typeface="Montserrat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0576521"/>
                  </a:ext>
                </a:extLst>
              </a:tr>
              <a:tr h="562583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400" b="1" i="0" u="none" strike="noStrike" cap="none" dirty="0">
                          <a:solidFill>
                            <a:schemeClr val="dk1"/>
                          </a:solidFill>
                          <a:latin typeface="Montserrat"/>
                          <a:cs typeface="Arial"/>
                          <a:sym typeface="Arial"/>
                        </a:rPr>
                        <a:t>Economic Factors</a:t>
                      </a:r>
                      <a:endParaRPr sz="1400" b="1" i="0" u="none" strike="noStrike" cap="none" dirty="0">
                        <a:solidFill>
                          <a:schemeClr val="dk1"/>
                        </a:solidFill>
                        <a:latin typeface="Montserrat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chemeClr val="dk2"/>
                          </a:solidFill>
                          <a:latin typeface="Montserrat"/>
                          <a:cs typeface="Arial"/>
                          <a:sym typeface="Arial"/>
                        </a:rPr>
                        <a:t>joblessness, us3m, ads</a:t>
                      </a:r>
                      <a:endParaRPr sz="1400" b="0" i="0" u="none" strike="noStrike" cap="none" dirty="0">
                        <a:solidFill>
                          <a:schemeClr val="dk2"/>
                        </a:solidFill>
                        <a:latin typeface="Montserrat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chemeClr val="dk2"/>
                          </a:solidFill>
                          <a:latin typeface="Montserrat"/>
                          <a:cs typeface="Arial"/>
                          <a:sym typeface="Arial"/>
                        </a:rPr>
                        <a:t>Employment, Interest Rates &amp; Growth</a:t>
                      </a:r>
                      <a:endParaRPr sz="1400" b="0" i="0" u="none" strike="noStrike" cap="none" dirty="0">
                        <a:solidFill>
                          <a:schemeClr val="dk2"/>
                        </a:solidFill>
                        <a:latin typeface="Montserrat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3367248"/>
                  </a:ext>
                </a:extLst>
              </a:tr>
              <a:tr h="562583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400" b="1" i="0" u="none" strike="noStrike" cap="none" dirty="0">
                          <a:solidFill>
                            <a:schemeClr val="dk1"/>
                          </a:solidFill>
                          <a:latin typeface="Montserrat"/>
                          <a:cs typeface="Arial"/>
                          <a:sym typeface="Arial"/>
                        </a:rPr>
                        <a:t>Risk Metrics</a:t>
                      </a:r>
                      <a:endParaRPr sz="1400" b="1" i="0" u="none" strike="noStrike" cap="none" dirty="0">
                        <a:solidFill>
                          <a:schemeClr val="dk1"/>
                        </a:solidFill>
                        <a:latin typeface="Montserrat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400" b="0" i="0" u="none" strike="noStrike" cap="none" dirty="0" err="1">
                          <a:solidFill>
                            <a:schemeClr val="dk2"/>
                          </a:solidFill>
                          <a:latin typeface="Montserrat"/>
                          <a:cs typeface="Arial"/>
                          <a:sym typeface="Arial"/>
                        </a:rPr>
                        <a:t>vix</a:t>
                      </a:r>
                      <a:r>
                        <a:rPr lang="en-US" sz="1400" b="0" i="0" u="none" strike="noStrike" cap="none" dirty="0">
                          <a:solidFill>
                            <a:schemeClr val="dk2"/>
                          </a:solidFill>
                          <a:latin typeface="Montserrat"/>
                          <a:cs typeface="Arial"/>
                          <a:sym typeface="Arial"/>
                        </a:rPr>
                        <a:t>, </a:t>
                      </a:r>
                      <a:r>
                        <a:rPr lang="en-US" sz="1400" b="0" i="0" u="none" strike="noStrike" cap="none" dirty="0" err="1">
                          <a:solidFill>
                            <a:schemeClr val="dk2"/>
                          </a:solidFill>
                          <a:latin typeface="Montserrat"/>
                          <a:cs typeface="Arial"/>
                          <a:sym typeface="Arial"/>
                        </a:rPr>
                        <a:t>epu</a:t>
                      </a:r>
                      <a:r>
                        <a:rPr lang="en-US" sz="1400" b="0" i="0" u="none" strike="noStrike" cap="none" dirty="0">
                          <a:solidFill>
                            <a:schemeClr val="dk2"/>
                          </a:solidFill>
                          <a:latin typeface="Montserrat"/>
                          <a:cs typeface="Arial"/>
                          <a:sym typeface="Arial"/>
                        </a:rPr>
                        <a:t>, GPRD</a:t>
                      </a:r>
                      <a:endParaRPr sz="1400" b="0" i="0" u="none" strike="noStrike" cap="none" dirty="0">
                        <a:solidFill>
                          <a:schemeClr val="dk2"/>
                        </a:solidFill>
                        <a:latin typeface="Montserrat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chemeClr val="dk2"/>
                          </a:solidFill>
                          <a:latin typeface="Montserrat"/>
                          <a:cs typeface="Arial"/>
                          <a:sym typeface="Arial"/>
                        </a:rPr>
                        <a:t>Volatility, Policy &amp; Geopolitical Risk</a:t>
                      </a:r>
                      <a:endParaRPr sz="1400" b="0" i="0" u="none" strike="noStrike" cap="none" dirty="0">
                        <a:solidFill>
                          <a:schemeClr val="dk2"/>
                        </a:solidFill>
                        <a:latin typeface="Montserrat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8017265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802F80AE-FC67-A522-8711-45DC9249E2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1252" y="3076774"/>
            <a:ext cx="319314" cy="319314"/>
          </a:xfrm>
          <a:prstGeom prst="rect">
            <a:avLst/>
          </a:prstGeom>
        </p:spPr>
      </p:pic>
      <p:pic>
        <p:nvPicPr>
          <p:cNvPr id="10" name="Picture 9" descr="A colorful graph on a black background&#10;&#10;AI-generated content may be incorrect.">
            <a:extLst>
              <a:ext uri="{FF2B5EF4-FFF2-40B4-BE49-F238E27FC236}">
                <a16:creationId xmlns:a16="http://schemas.microsoft.com/office/drawing/2014/main" id="{62C9D2CF-2F41-1469-D7EF-157339C690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1807" y="2552713"/>
            <a:ext cx="229825" cy="2298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4DC89C7-3164-EE13-ED2E-9E189C9787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45352" y="3629806"/>
            <a:ext cx="394569" cy="39456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93D5AEB-7D98-A3B3-42FB-8859448A2F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91252" y="4241024"/>
            <a:ext cx="304762" cy="3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8553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6EB3FC58-E675-545E-6724-9E70DCE8732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865952" y="0"/>
            <a:ext cx="7412097" cy="5143500"/>
          </a:xfrm>
          <a:prstGeom prst="rect">
            <a:avLst/>
          </a:prstGeom>
        </p:spPr>
      </p:pic>
      <p:pic>
        <p:nvPicPr>
          <p:cNvPr id="14" name="Picture 13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3342D213-0FEF-DA93-65BD-7C1D9F40743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rcRect l="18234" t="12741" r="75084" b="46222"/>
          <a:stretch/>
        </p:blipFill>
        <p:spPr>
          <a:xfrm>
            <a:off x="2217420" y="655320"/>
            <a:ext cx="495300" cy="2110740"/>
          </a:xfrm>
          <a:prstGeom prst="rect">
            <a:avLst/>
          </a:prstGeom>
        </p:spPr>
      </p:pic>
      <p:pic>
        <p:nvPicPr>
          <p:cNvPr id="16" name="Picture 15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1837CB2F-D7AC-4B8C-7F5F-A3E1CE3E1CD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rcRect l="18234" t="62222" r="75084" b="12741"/>
          <a:stretch/>
        </p:blipFill>
        <p:spPr>
          <a:xfrm>
            <a:off x="2217420" y="3200400"/>
            <a:ext cx="495300" cy="1287780"/>
          </a:xfrm>
          <a:prstGeom prst="rect">
            <a:avLst/>
          </a:prstGeom>
        </p:spPr>
      </p:pic>
      <p:pic>
        <p:nvPicPr>
          <p:cNvPr id="17" name="Picture 16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DFE07ABC-5DDA-50D0-2189-151BF9643C1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rcRect r="88860"/>
          <a:stretch/>
        </p:blipFill>
        <p:spPr>
          <a:xfrm>
            <a:off x="865951" y="0"/>
            <a:ext cx="825689" cy="5143500"/>
          </a:xfrm>
          <a:prstGeom prst="rect">
            <a:avLst/>
          </a:prstGeom>
        </p:spPr>
      </p:pic>
      <p:pic>
        <p:nvPicPr>
          <p:cNvPr id="18" name="Picture 17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9A152C13-856E-B423-77B8-053BEFB9ADB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rcRect l="-1" r="-1" b="95704"/>
          <a:stretch/>
        </p:blipFill>
        <p:spPr>
          <a:xfrm>
            <a:off x="865950" y="0"/>
            <a:ext cx="7412097" cy="220980"/>
          </a:xfrm>
          <a:prstGeom prst="rect">
            <a:avLst/>
          </a:prstGeom>
        </p:spPr>
      </p:pic>
      <p:pic>
        <p:nvPicPr>
          <p:cNvPr id="19" name="Picture 18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35B067B8-DA6F-D0C9-C55F-7DA80BD7835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rcRect l="87319" t="3" r="-1" b="3"/>
          <a:stretch/>
        </p:blipFill>
        <p:spPr>
          <a:xfrm>
            <a:off x="7338060" y="0"/>
            <a:ext cx="939985" cy="5143500"/>
          </a:xfrm>
          <a:prstGeom prst="rect">
            <a:avLst/>
          </a:prstGeom>
        </p:spPr>
      </p:pic>
      <p:pic>
        <p:nvPicPr>
          <p:cNvPr id="20" name="Picture 19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06990C84-CF77-C5A3-B96D-49A0DFBEC10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rcRect l="-1" t="95294" r="-1" b="2"/>
          <a:stretch/>
        </p:blipFill>
        <p:spPr>
          <a:xfrm>
            <a:off x="865948" y="4901565"/>
            <a:ext cx="7412097" cy="241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6183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24D0756B-643A-C49F-A935-B64AF52CBB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of a graph showing the growth of the stock market&#10;&#10;AI-generated content may be incorrect.">
            <a:extLst>
              <a:ext uri="{FF2B5EF4-FFF2-40B4-BE49-F238E27FC236}">
                <a16:creationId xmlns:a16="http://schemas.microsoft.com/office/drawing/2014/main" id="{8504AA8B-786B-CA2B-2748-10A70B5013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82517"/>
            <a:ext cx="9143999" cy="4978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2368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B2986552-671F-5780-738D-9CF5AFE2EF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showing a line of blue dots&#10;&#10;AI-generated content may be incorrect.">
            <a:extLst>
              <a:ext uri="{FF2B5EF4-FFF2-40B4-BE49-F238E27FC236}">
                <a16:creationId xmlns:a16="http://schemas.microsoft.com/office/drawing/2014/main" id="{C94EFF12-7D8C-65BC-6709-3413870F32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4370" y="0"/>
            <a:ext cx="663091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8467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1E71BFF6-B443-5E42-F1FA-94FBACE9FF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showing a red line going down&#10;&#10;AI-generated content may be incorrect.">
            <a:extLst>
              <a:ext uri="{FF2B5EF4-FFF2-40B4-BE49-F238E27FC236}">
                <a16:creationId xmlns:a16="http://schemas.microsoft.com/office/drawing/2014/main" id="{3DD88736-246E-777E-B8FC-C4F927429D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767" y="0"/>
            <a:ext cx="8144661" cy="5143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110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E4D3EFA8-7012-FFC9-2C6E-C4FE5F9DA8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showing a red line&#10;&#10;AI-generated content may be incorrect.">
            <a:extLst>
              <a:ext uri="{FF2B5EF4-FFF2-40B4-BE49-F238E27FC236}">
                <a16:creationId xmlns:a16="http://schemas.microsoft.com/office/drawing/2014/main" id="{94DF2500-A6AE-EF45-97F3-27D9B12757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419" y="0"/>
            <a:ext cx="806916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748924"/>
      </p:ext>
    </p:extLst>
  </p:cSld>
  <p:clrMapOvr>
    <a:masterClrMapping/>
  </p:clrMapOvr>
</p:sld>
</file>

<file path=ppt/theme/theme1.xml><?xml version="1.0" encoding="utf-8"?>
<a:theme xmlns:a="http://schemas.openxmlformats.org/drawingml/2006/main" name="Minimalist Business Slides XL by Slidesgo">
  <a:themeElements>
    <a:clrScheme name="Simple Light">
      <a:dk1>
        <a:srgbClr val="000000"/>
      </a:dk1>
      <a:lt1>
        <a:srgbClr val="F5F2EE"/>
      </a:lt1>
      <a:dk2>
        <a:srgbClr val="000000"/>
      </a:dk2>
      <a:lt2>
        <a:srgbClr val="EEEEEE"/>
      </a:lt2>
      <a:accent1>
        <a:srgbClr val="3F3533"/>
      </a:accent1>
      <a:accent2>
        <a:srgbClr val="3F3533"/>
      </a:accent2>
      <a:accent3>
        <a:srgbClr val="3F3533"/>
      </a:accent3>
      <a:accent4>
        <a:srgbClr val="3F3533"/>
      </a:accent4>
      <a:accent5>
        <a:srgbClr val="3F3533"/>
      </a:accent5>
      <a:accent6>
        <a:srgbClr val="3F3533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230</TotalTime>
  <Words>750</Words>
  <Application>Microsoft Office PowerPoint</Application>
  <PresentationFormat>On-screen Show (16:9)</PresentationFormat>
  <Paragraphs>175</Paragraphs>
  <Slides>32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7" baseType="lpstr">
      <vt:lpstr>Arial</vt:lpstr>
      <vt:lpstr>Montserrat</vt:lpstr>
      <vt:lpstr>Vidaloka</vt:lpstr>
      <vt:lpstr>Merriweather Light</vt:lpstr>
      <vt:lpstr>Minimalist Business Slides XL by Slidesgo</vt:lpstr>
      <vt:lpstr>Predicting the S&amp;P 500 with Machine Learning</vt:lpstr>
      <vt:lpstr>Project Overview</vt:lpstr>
      <vt:lpstr>Project Overview</vt:lpstr>
      <vt:lpstr>Dataset Overview: Key Financial &amp; Economic Data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Feature Engineering Creating features that capture market trends &amp; relationships</vt:lpstr>
      <vt:lpstr>Tested Models</vt:lpstr>
      <vt:lpstr>Hyperparameter Tuning - Optuna</vt:lpstr>
      <vt:lpstr>Training Process</vt:lpstr>
      <vt:lpstr>Results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Adelina Diaconu</dc:creator>
  <cp:lastModifiedBy>Adelina Diaconu</cp:lastModifiedBy>
  <cp:revision>25</cp:revision>
  <dcterms:modified xsi:type="dcterms:W3CDTF">2025-02-02T22:41:48Z</dcterms:modified>
</cp:coreProperties>
</file>